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8" r:id="rId5"/>
    <p:sldId id="259" r:id="rId6"/>
    <p:sldId id="365" r:id="rId7"/>
    <p:sldId id="366" r:id="rId8"/>
    <p:sldId id="441" r:id="rId9"/>
    <p:sldId id="448" r:id="rId10"/>
    <p:sldId id="439" r:id="rId11"/>
    <p:sldId id="4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A1DC6-10B7-4A10-ADF0-5D7C0D128D23}" v="12" dt="2023-05-08T23:01:58.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249" autoAdjust="0"/>
  </p:normalViewPr>
  <p:slideViewPr>
    <p:cSldViewPr>
      <p:cViewPr varScale="1">
        <p:scale>
          <a:sx n="68" d="100"/>
          <a:sy n="68" d="100"/>
        </p:scale>
        <p:origin x="696" y="60"/>
      </p:cViewPr>
      <p:guideLst>
        <p:guide orient="horz" pos="2160"/>
        <p:guide pos="3840"/>
      </p:guideLst>
    </p:cSldViewPr>
  </p:slideViewPr>
  <p:outlineViewPr>
    <p:cViewPr>
      <p:scale>
        <a:sx n="33" d="100"/>
        <a:sy n="33" d="100"/>
      </p:scale>
      <p:origin x="0" y="-1680"/>
    </p:cViewPr>
  </p:outlin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915E2-8DE1-4454-8342-44253758142D}"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D44AAB-5EF7-4764-80D5-C9C99389BD50}" type="slidenum">
              <a:rPr lang="en-US" smtClean="0"/>
              <a:t>‹#›</a:t>
            </a:fld>
            <a:endParaRPr lang="en-US"/>
          </a:p>
        </p:txBody>
      </p:sp>
    </p:spTree>
    <p:extLst>
      <p:ext uri="{BB962C8B-B14F-4D97-AF65-F5344CB8AC3E}">
        <p14:creationId xmlns:p14="http://schemas.microsoft.com/office/powerpoint/2010/main" val="387222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About Accelerator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Accelerator Initiative was created by the Division of Mental Health and Addiction (DMHA) using American Rescue Plan Act (ARPA) funds designated through HEA1001.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DMHA contracted the management of Accelerator to Community Solutions, an Indianapolis-based community development consulting company that works with organizations and other types of groups that are working to improve health, well-being, and quality of life in their community.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85345B4-C85D-44E3-AC3D-67152310A279}" type="slidenum">
              <a:rPr lang="en-US" smtClean="0"/>
              <a:t>3</a:t>
            </a:fld>
            <a:endParaRPr lang="en-US" dirty="0"/>
          </a:p>
        </p:txBody>
      </p:sp>
    </p:spTree>
    <p:extLst>
      <p:ext uri="{BB962C8B-B14F-4D97-AF65-F5344CB8AC3E}">
        <p14:creationId xmlns:p14="http://schemas.microsoft.com/office/powerpoint/2010/main" val="246489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Purpose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Strengthen and support grassroots organizations.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Grassroots organizations serve historically underserved and marginalized communities.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we want to dismantle long-standing persistent inequities, grassroots organizations play a major role in improving access to services.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Grassroots organizations and those with lived experience are the best equipped to make decisions around where and how to direct resources.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BIPOC Initiative &amp; Outreach – We invited BIPOC community partners to meet with DMHA staff to provide input on our planning processes and not after we have already created a plan and then ask for a stamp of approval.</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 BIPOC Workforce, Grant funding to BIPOC orgs, &amp; increase treatment in BIPOC communities. </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Feedback on barriers and solutions.</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Need for state and government agencies to build relationships in efforts to create trust in BIPOC communities. – foundational and is important in working together effectively </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Do not have funds to pay for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grantwriters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limited time to write proposals.</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Lack of connections in their network with people who are in positions of power.</a:t>
            </a:r>
          </a:p>
          <a:p>
            <a:pPr marL="2057400" marR="0" lvl="4" indent="-22860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No contact within DMHA to put a face with/DMHA seemed overwhelming.</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Stigma on mental health and addiction in the community.</a:t>
            </a:r>
          </a:p>
          <a:p>
            <a:pPr marL="1600200" marR="0" lvl="3"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Lack of funding opportunities. – sustainability </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Accelerator Initiative was shaped to address some of the barriers BIPOC orgs (which are usually grassroots organizations) experienced.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is the vision of the Accelerator Initiative that grassroots leaders have resources and are supported in their efforts to imagine beyond what-has-been-done-before to create programs that are responsive in their communities.</a:t>
            </a:r>
          </a:p>
          <a:p>
            <a:pPr marL="22860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initiative is guided by the following values: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Connection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recognize that our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strength is in numbers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that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change happens through relationship</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Cultural Sustainability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respect the beliefs, values, and traditions of people and communities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Equity &amp; Justice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strive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advance equity for all</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specifically, for those who have been historically marginalized and impacted by persistent systemic oppression</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Continuous Learning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use data to reflect and learn from our efforts and recognize that there are multiple forms of knowledge generation.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Person-Centered Care</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desire to increase the availability, awareness and access to culturally responsive wellness supports.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Pushing Practice</a:t>
            </a:r>
            <a:r>
              <a:rPr lang="en-US" sz="1100" dirty="0">
                <a:effectLst/>
                <a:latin typeface="Calibri" panose="020F0502020204030204" pitchFamily="34" charset="0"/>
                <a:ea typeface="Calibri" panose="020F0502020204030204" pitchFamily="34" charset="0"/>
                <a:cs typeface="Times New Roman" panose="02020603050405020304" pitchFamily="18" charset="0"/>
              </a:rPr>
              <a:t>: We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encourage institutions and systems to think beyond “best practice” to foster curiosity for new ways of being and doing.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Reciprocity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We acknowledge that we each have knowledge and wisdom to offer and share, and opportunities to be humbled as we work toward positive change in our communities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216CB08-C670-4BE3-9CE4-E6FA540BE10F}" type="slidenum">
              <a:rPr lang="en-US" smtClean="0"/>
              <a:t>4</a:t>
            </a:fld>
            <a:endParaRPr lang="en-US"/>
          </a:p>
        </p:txBody>
      </p:sp>
    </p:spTree>
    <p:extLst>
      <p:ext uri="{BB962C8B-B14F-4D97-AF65-F5344CB8AC3E}">
        <p14:creationId xmlns:p14="http://schemas.microsoft.com/office/powerpoint/2010/main" val="180413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More Than Funding Opportunity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Accelerator Grantees will receive up to $150,000 is more than grant funding to support operations for a year and a half.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Received $10,000 for upfront planning.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Presented plan to DMHA in April how they will implement their program – will receive funding to implement.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Coaching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grantee was partnered with a coach throughout the duration of the grant period end of 2024.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Planning Phase - Coaches supported grantees as they completed an organizational self-assessment, a strategic growth plan and a technical assistance plan.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Implementation Phase - Coaches will continue to serve as a sounding board and advisor, depending on the interests of the grantee.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Coaches are key partners to ensure the values, approach and learnings of the Accelerator are incorporated consistently and with integrity.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Content Area Expertise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Grantees will receive coaching and customized technical assistance from content area experts, based on the priorities they identified in their Technical Assistance Plan.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Training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monthly training series will be starting this year that focuses on specific topics of interests and priorities that have been identified by Grantees and coaches.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sessions will be done as webinars and recorded for additional viewing.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Grantees receive a stipend for their time participating in the series.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Peer Learning</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Grantees will have the opportunity organize and form peer learning groups to share knowledge, feedback and experiences to help each other problem solve and share successes. The Accelerator team will support peer learning in ways identified and guided by grantees’ needs. Developing relationships among grantees is an important way to expand networks, collaboration and mutual learning. These activities will be developed based on the interests of grantees, expressed formally through Technical Assistance Plans and informally in many ways (including input and recommendations of coaches). </a:t>
            </a:r>
          </a:p>
          <a:p>
            <a:pPr marL="342900" marR="0" lvl="0" indent="-342900">
              <a:lnSpc>
                <a:spcPct val="107000"/>
              </a:lnSpc>
              <a:spcBef>
                <a:spcPts val="0"/>
              </a:spcBef>
              <a:spcAft>
                <a:spcPts val="0"/>
              </a:spcAft>
              <a:buFont typeface="Symbol" panose="05050102010706020507" pitchFamily="18" charset="2"/>
              <a:buChar cha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Grantwriting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Support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Grantees will have access to professional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grantwriting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services at no cost to them.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services can support the development of boilerplate language (organizational mission/vision/values, history, statement of need, etc.) and the completion and submission of four (4) applications by December 2024. </a:t>
            </a:r>
          </a:p>
          <a:p>
            <a:endParaRPr lang="en-US" dirty="0"/>
          </a:p>
        </p:txBody>
      </p:sp>
      <p:sp>
        <p:nvSpPr>
          <p:cNvPr id="4" name="Slide Number Placeholder 3"/>
          <p:cNvSpPr>
            <a:spLocks noGrp="1"/>
          </p:cNvSpPr>
          <p:nvPr>
            <p:ph type="sldNum" sz="quarter" idx="5"/>
          </p:nvPr>
        </p:nvSpPr>
        <p:spPr/>
        <p:txBody>
          <a:bodyPr/>
          <a:lstStyle/>
          <a:p>
            <a:fld id="{9216CB08-C670-4BE3-9CE4-E6FA540BE10F}" type="slidenum">
              <a:rPr lang="en-US" smtClean="0"/>
              <a:t>5</a:t>
            </a:fld>
            <a:endParaRPr lang="en-US"/>
          </a:p>
        </p:txBody>
      </p:sp>
    </p:spTree>
    <p:extLst>
      <p:ext uri="{BB962C8B-B14F-4D97-AF65-F5344CB8AC3E}">
        <p14:creationId xmlns:p14="http://schemas.microsoft.com/office/powerpoint/2010/main" val="413499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Timeline and Phases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Accelerator was designed during the summer of 2022 and the application to the program was intentionally built in two phases.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Planning Grant Applications were designed to identify organizations that fit the aims of the initiative (community-rooted, small organizations that are reaching priority populations with resources, supports, and services that bolster mental health and wellbeing) and those that were selected for Planning grants were supported in activities to vision, dream, prioritize, and plan, which then set organizations up for a strong Implementation Grant application and about 18 months of resources and support to implement strategies to build for the future.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 April, grantees presented to DMHA on their implementation proposals and, as of May 1, have officially moved into the grant implementation phase.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we would have loved to invite some grantees here to speak about their experiences with the initiative, we wanted to honor their process and allow them to focus their time, energy and effort on closing out their planning efforts and developing their implementation proposals.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encourage you all to follow their progress through the accelerator website. </a:t>
            </a:r>
          </a:p>
          <a:p>
            <a:endParaRPr lang="en-US" dirty="0"/>
          </a:p>
        </p:txBody>
      </p:sp>
      <p:sp>
        <p:nvSpPr>
          <p:cNvPr id="4" name="Slide Number Placeholder 3"/>
          <p:cNvSpPr>
            <a:spLocks noGrp="1"/>
          </p:cNvSpPr>
          <p:nvPr>
            <p:ph type="sldNum" sz="quarter" idx="5"/>
          </p:nvPr>
        </p:nvSpPr>
        <p:spPr/>
        <p:txBody>
          <a:bodyPr/>
          <a:lstStyle/>
          <a:p>
            <a:fld id="{9216CB08-C670-4BE3-9CE4-E6FA540BE10F}" type="slidenum">
              <a:rPr lang="en-US" smtClean="0"/>
              <a:t>6</a:t>
            </a:fld>
            <a:endParaRPr lang="en-US"/>
          </a:p>
        </p:txBody>
      </p:sp>
    </p:spTree>
    <p:extLst>
      <p:ext uri="{BB962C8B-B14F-4D97-AF65-F5344CB8AC3E}">
        <p14:creationId xmlns:p14="http://schemas.microsoft.com/office/powerpoint/2010/main" val="241401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Accelerator Grantees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map is divided up by DMHA regions - we have grantees in most regions of the state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Centers of Wellness for Urban Women</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Clark &amp; Floyd County System of Care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Connection Cafe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Hammond Hispanic Community Committee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Holistic Evolution</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Imani and Unidad, Inc</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Indiana Recovery Alliance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Latino/a Youth Collective of Indiana Inc.</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LGBTQ Center</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Live Well Kosciusko</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Mental Health Awareness of Michiana, Inc.</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Perseverance Partners, LLP</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ProjectME</a:t>
            </a:r>
            <a:r>
              <a:rPr lang="en-US" sz="1100" dirty="0">
                <a:effectLst/>
                <a:latin typeface="Calibri" panose="020F0502020204030204" pitchFamily="34" charset="0"/>
                <a:ea typeface="Calibri" panose="020F0502020204030204" pitchFamily="34" charset="0"/>
                <a:cs typeface="Times New Roman" panose="02020603050405020304" pitchFamily="18" charset="0"/>
              </a:rPr>
              <a:t>-FW</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ShipHappens</a:t>
            </a:r>
            <a:r>
              <a:rPr lang="en-US" sz="1100" dirty="0">
                <a:effectLst/>
                <a:latin typeface="Calibri" panose="020F0502020204030204" pitchFamily="34" charset="0"/>
                <a:ea typeface="Calibri" panose="020F0502020204030204" pitchFamily="34" charset="0"/>
                <a:cs typeface="Times New Roman" panose="02020603050405020304" pitchFamily="18" charset="0"/>
              </a:rPr>
              <a:t>, Inc.</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Ross Foundation</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Shelter, Inc.</a:t>
            </a:r>
          </a:p>
        </p:txBody>
      </p:sp>
      <p:sp>
        <p:nvSpPr>
          <p:cNvPr id="4" name="Slide Number Placeholder 3"/>
          <p:cNvSpPr>
            <a:spLocks noGrp="1"/>
          </p:cNvSpPr>
          <p:nvPr>
            <p:ph type="sldNum" sz="quarter" idx="5"/>
          </p:nvPr>
        </p:nvSpPr>
        <p:spPr/>
        <p:txBody>
          <a:bodyPr/>
          <a:lstStyle/>
          <a:p>
            <a:fld id="{9216CB08-C670-4BE3-9CE4-E6FA540BE10F}" type="slidenum">
              <a:rPr lang="en-US" smtClean="0"/>
              <a:t>7</a:t>
            </a:fld>
            <a:endParaRPr lang="en-US"/>
          </a:p>
        </p:txBody>
      </p:sp>
    </p:spTree>
    <p:extLst>
      <p:ext uri="{BB962C8B-B14F-4D97-AF65-F5344CB8AC3E}">
        <p14:creationId xmlns:p14="http://schemas.microsoft.com/office/powerpoint/2010/main" val="190434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Accelerator Website (acceleratorinitiative.org)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a wealth of information about the initiative.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 encourage everyone to visit the website to learn more about the initiative.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website will also house resources that could be useful to grassroots organizations, so please spread the word to organizations you know that could use the resources. </a:t>
            </a:r>
          </a:p>
        </p:txBody>
      </p:sp>
      <p:sp>
        <p:nvSpPr>
          <p:cNvPr id="4" name="Slide Number Placeholder 3"/>
          <p:cNvSpPr>
            <a:spLocks noGrp="1"/>
          </p:cNvSpPr>
          <p:nvPr>
            <p:ph type="sldNum" sz="quarter" idx="5"/>
          </p:nvPr>
        </p:nvSpPr>
        <p:spPr/>
        <p:txBody>
          <a:bodyPr/>
          <a:lstStyle/>
          <a:p>
            <a:fld id="{9216CB08-C670-4BE3-9CE4-E6FA540BE10F}" type="slidenum">
              <a:rPr lang="en-US" smtClean="0"/>
              <a:t>8</a:t>
            </a:fld>
            <a:endParaRPr lang="en-US"/>
          </a:p>
        </p:txBody>
      </p:sp>
    </p:spTree>
    <p:extLst>
      <p:ext uri="{BB962C8B-B14F-4D97-AF65-F5344CB8AC3E}">
        <p14:creationId xmlns:p14="http://schemas.microsoft.com/office/powerpoint/2010/main" val="409067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18A75C-F3B3-47F3-930E-970C9C72892F}"/>
              </a:ext>
            </a:extLst>
          </p:cNvPr>
          <p:cNvSpPr>
            <a:spLocks noGrp="1"/>
          </p:cNvSpPr>
          <p:nvPr>
            <p:ph type="sldNum" sz="quarter" idx="10"/>
          </p:nvPr>
        </p:nvSpPr>
        <p:spPr/>
        <p:txBody>
          <a:body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5857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FA1B5-A794-414A-9456-D5AAA5352D5B}" type="slidenum">
              <a:rPr lang="en-US" smtClean="0"/>
              <a:t>‹#›</a:t>
            </a:fld>
            <a:endParaRPr lang="en-US"/>
          </a:p>
        </p:txBody>
      </p:sp>
    </p:spTree>
    <p:extLst>
      <p:ext uri="{BB962C8B-B14F-4D97-AF65-F5344CB8AC3E}">
        <p14:creationId xmlns:p14="http://schemas.microsoft.com/office/powerpoint/2010/main" val="354962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Ref idx="1001">
        <a:schemeClr val="bg1"/>
      </p:bgRef>
    </p:b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89232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685801"/>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930400" y="2441575"/>
            <a:ext cx="8534400" cy="22828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A4CC0E8B-DDFA-4F7A-9544-9FE45EAD2D9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283610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331200" cy="1143000"/>
          </a:xfrm>
        </p:spPr>
        <p:txBody>
          <a:bodyPr/>
          <a:lstStyle/>
          <a:p>
            <a:r>
              <a:rPr lang="en-US"/>
              <a:t>Click to edit Master title style</a:t>
            </a:r>
          </a:p>
        </p:txBody>
      </p:sp>
      <p:sp>
        <p:nvSpPr>
          <p:cNvPr id="3" name="Content Placeholder 2"/>
          <p:cNvSpPr>
            <a:spLocks noGrp="1"/>
          </p:cNvSpPr>
          <p:nvPr>
            <p:ph idx="1"/>
          </p:nvPr>
        </p:nvSpPr>
        <p:spPr>
          <a:xfrm>
            <a:off x="609600" y="3154363"/>
            <a:ext cx="109728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CE69A7DA-1D95-4F95-8A47-E7DA792EC4BF}"/>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341359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990600"/>
            <a:ext cx="4673600" cy="54864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88000" y="2209800"/>
            <a:ext cx="6299200" cy="42672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a:extLst>
              <a:ext uri="{FF2B5EF4-FFF2-40B4-BE49-F238E27FC236}">
                <a16:creationId xmlns:a16="http://schemas.microsoft.com/office/drawing/2014/main" id="{1DE1908B-9CE1-4673-9ADE-368C28C1AC89}"/>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36565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2397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C9FCBF18-DC07-4795-B49A-A3312F194762}"/>
              </a:ext>
            </a:extLst>
          </p:cNvPr>
          <p:cNvSpPr>
            <a:spLocks noGrp="1"/>
          </p:cNvSpPr>
          <p:nvPr>
            <p:ph type="sldNum" sz="quarter" idx="10"/>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28387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10871200" cy="1143000"/>
          </a:xfrm>
        </p:spPr>
        <p:txBody>
          <a:bodyPr/>
          <a:lstStyle>
            <a:lvl1pPr>
              <a:defRPr sz="4400" b="1">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81A7C77-789A-4AEA-A9AA-652E2DC9D80C}"/>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tx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63660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36800" y="24384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1"/>
          <p:cNvSpPr>
            <a:spLocks noGrp="1"/>
          </p:cNvSpPr>
          <p:nvPr>
            <p:ph type="title"/>
          </p:nvPr>
        </p:nvSpPr>
        <p:spPr>
          <a:xfrm>
            <a:off x="609600" y="609600"/>
            <a:ext cx="10769600" cy="566738"/>
          </a:xfrm>
        </p:spPr>
        <p:txBody>
          <a:bodyPr anchor="b"/>
          <a:lstStyle>
            <a:lvl1pPr algn="l">
              <a:defRPr sz="3600" b="1"/>
            </a:lvl1pPr>
          </a:lstStyle>
          <a:p>
            <a:r>
              <a:rPr lang="en-US"/>
              <a:t>Click to edit Master title style</a:t>
            </a:r>
            <a:endParaRPr lang="en-US" dirty="0"/>
          </a:p>
        </p:txBody>
      </p:sp>
      <p:sp>
        <p:nvSpPr>
          <p:cNvPr id="6" name="Text Placeholder 3"/>
          <p:cNvSpPr>
            <a:spLocks noGrp="1"/>
          </p:cNvSpPr>
          <p:nvPr>
            <p:ph type="body" sz="half" idx="2"/>
          </p:nvPr>
        </p:nvSpPr>
        <p:spPr>
          <a:xfrm>
            <a:off x="609600" y="1176338"/>
            <a:ext cx="107696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AEE46CA5-8A53-4061-8298-01CAEBACC790}"/>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423415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ED2BD5-6620-48DD-8E06-BDDFDEA066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35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464C-1042-48AF-ABFB-347A3798E138}"/>
              </a:ext>
            </a:extLst>
          </p:cNvPr>
          <p:cNvSpPr>
            <a:spLocks noGrp="1"/>
          </p:cNvSpPr>
          <p:nvPr>
            <p:ph type="ctrTitle"/>
          </p:nvPr>
        </p:nvSpPr>
        <p:spPr>
          <a:xfrm>
            <a:off x="3152774" y="1122363"/>
            <a:ext cx="8410576"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2B7A4B9-20BF-41BD-BE4F-54AA48D5C50E}"/>
              </a:ext>
            </a:extLst>
          </p:cNvPr>
          <p:cNvSpPr>
            <a:spLocks noGrp="1"/>
          </p:cNvSpPr>
          <p:nvPr>
            <p:ph type="subTitle" idx="1"/>
          </p:nvPr>
        </p:nvSpPr>
        <p:spPr>
          <a:xfrm>
            <a:off x="3152774" y="3602038"/>
            <a:ext cx="84105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A1776DA2-8C03-4DD3-9056-C1CF26E794CE}"/>
              </a:ext>
            </a:extLst>
          </p:cNvPr>
          <p:cNvSpPr>
            <a:spLocks noGrp="1"/>
          </p:cNvSpPr>
          <p:nvPr>
            <p:ph type="pic" idx="13"/>
          </p:nvPr>
        </p:nvSpPr>
        <p:spPr>
          <a:xfrm>
            <a:off x="310392" y="4195859"/>
            <a:ext cx="2279006" cy="22599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5621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3048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12A17FD-879E-471D-8177-E0367A51E402}"/>
              </a:ext>
            </a:extLst>
          </p:cNvPr>
          <p:cNvSpPr>
            <a:spLocks noGrp="1"/>
          </p:cNvSpPr>
          <p:nvPr>
            <p:ph type="sldNum" sz="quarter" idx="4"/>
          </p:nvPr>
        </p:nvSpPr>
        <p:spPr>
          <a:xfrm>
            <a:off x="365760" y="6217920"/>
            <a:ext cx="2743200" cy="365125"/>
          </a:xfrm>
          <a:prstGeom prst="rect">
            <a:avLst/>
          </a:prstGeom>
        </p:spPr>
        <p:txBody>
          <a:bodyPr vert="horz" lIns="91440" tIns="45720" rIns="91440" bIns="45720" rtlCol="0" anchor="ctr"/>
          <a:lstStyle>
            <a:lvl1pPr algn="l">
              <a:defRPr sz="1200" b="1">
                <a:solidFill>
                  <a:schemeClr val="bg1"/>
                </a:solidFill>
                <a:latin typeface="+mj-lt"/>
              </a:defRPr>
            </a:lvl1pPr>
          </a:lstStyle>
          <a:p>
            <a:fld id="{4F666A87-0DF7-4A5C-B8B2-4E7F7417BA6B}" type="slidenum">
              <a:rPr lang="en-US" smtClean="0"/>
              <a:pPr/>
              <a:t>‹#›</a:t>
            </a:fld>
            <a:endParaRPr lang="en-US" dirty="0"/>
          </a:p>
        </p:txBody>
      </p:sp>
    </p:spTree>
    <p:extLst>
      <p:ext uri="{BB962C8B-B14F-4D97-AF65-F5344CB8AC3E}">
        <p14:creationId xmlns:p14="http://schemas.microsoft.com/office/powerpoint/2010/main" val="153450045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2" r:id="rId4"/>
    <p:sldLayoutId id="2147483653" r:id="rId5"/>
    <p:sldLayoutId id="2147483654" r:id="rId6"/>
    <p:sldLayoutId id="2147483657" r:id="rId7"/>
    <p:sldLayoutId id="2147483659" r:id="rId8"/>
    <p:sldLayoutId id="2147483660" r:id="rId9"/>
    <p:sldLayoutId id="2147483661" r:id="rId10"/>
    <p:sldLayoutId id="2147483662" r:id="rId11"/>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lumMod val="50000"/>
              <a:lumOff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acceleratorinitiative.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7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C72888-97EC-44B2-BF0E-ACB7129E4DC8}"/>
              </a:ext>
            </a:extLst>
          </p:cNvPr>
          <p:cNvSpPr>
            <a:spLocks noGrp="1"/>
          </p:cNvSpPr>
          <p:nvPr>
            <p:ph type="subTitle" idx="1"/>
          </p:nvPr>
        </p:nvSpPr>
        <p:spPr>
          <a:xfrm>
            <a:off x="1890712" y="3276600"/>
            <a:ext cx="8410576" cy="2853756"/>
          </a:xfrm>
        </p:spPr>
        <p:txBody>
          <a:bodyPr>
            <a:normAutofit/>
          </a:bodyPr>
          <a:lstStyle/>
          <a:p>
            <a:endParaRPr lang="en-US" dirty="0">
              <a:latin typeface="+mj-lt"/>
            </a:endParaRPr>
          </a:p>
          <a:p>
            <a:r>
              <a:rPr lang="en-US" sz="4000" b="1" i="1" dirty="0">
                <a:solidFill>
                  <a:schemeClr val="tx1"/>
                </a:solidFill>
                <a:latin typeface="Calibri" panose="020F0502020204030204" pitchFamily="34" charset="0"/>
                <a:cs typeface="Calibri" panose="020F0502020204030204" pitchFamily="34" charset="0"/>
              </a:rPr>
              <a:t>Accelerator Initiative</a:t>
            </a:r>
          </a:p>
          <a:p>
            <a:r>
              <a:rPr lang="en-US" sz="2800" b="1" dirty="0">
                <a:solidFill>
                  <a:schemeClr val="tx1"/>
                </a:solidFill>
                <a:latin typeface="Calibri" panose="020F0502020204030204" pitchFamily="34" charset="0"/>
                <a:cs typeface="Calibri" panose="020F0502020204030204" pitchFamily="34" charset="0"/>
              </a:rPr>
              <a:t>Kari Jones</a:t>
            </a:r>
          </a:p>
          <a:p>
            <a:r>
              <a:rPr lang="en-US" sz="2800" b="1" dirty="0">
                <a:solidFill>
                  <a:schemeClr val="tx1"/>
                </a:solidFill>
                <a:latin typeface="Calibri" panose="020F0502020204030204" pitchFamily="34" charset="0"/>
                <a:cs typeface="Calibri" panose="020F0502020204030204" pitchFamily="34" charset="0"/>
              </a:rPr>
              <a:t>Health Equity Director</a:t>
            </a:r>
          </a:p>
        </p:txBody>
      </p:sp>
      <p:pic>
        <p:nvPicPr>
          <p:cNvPr id="5" name="Picture 4" descr="A picture containing text&#10;&#10;Description automatically generated">
            <a:extLst>
              <a:ext uri="{FF2B5EF4-FFF2-40B4-BE49-F238E27FC236}">
                <a16:creationId xmlns:a16="http://schemas.microsoft.com/office/drawing/2014/main" id="{C6832D8F-A9A9-FA98-BC70-162F779468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221" b="35340"/>
          <a:stretch/>
        </p:blipFill>
        <p:spPr>
          <a:xfrm>
            <a:off x="2478728" y="2237822"/>
            <a:ext cx="7234543" cy="1025526"/>
          </a:xfrm>
          <a:prstGeom prst="rect">
            <a:avLst/>
          </a:prstGeom>
        </p:spPr>
      </p:pic>
      <p:pic>
        <p:nvPicPr>
          <p:cNvPr id="18" name="Picture 17" descr="A picture containing text, font, logo, graphics">
            <a:extLst>
              <a:ext uri="{FF2B5EF4-FFF2-40B4-BE49-F238E27FC236}">
                <a16:creationId xmlns:a16="http://schemas.microsoft.com/office/drawing/2014/main" id="{E2961619-41F1-B192-4A7C-5553054B50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24" b="15244"/>
          <a:stretch/>
        </p:blipFill>
        <p:spPr>
          <a:xfrm>
            <a:off x="152400" y="517525"/>
            <a:ext cx="5257800" cy="1433988"/>
          </a:xfrm>
          <a:prstGeom prst="rect">
            <a:avLst/>
          </a:prstGeom>
        </p:spPr>
      </p:pic>
    </p:spTree>
    <p:extLst>
      <p:ext uri="{BB962C8B-B14F-4D97-AF65-F5344CB8AC3E}">
        <p14:creationId xmlns:p14="http://schemas.microsoft.com/office/powerpoint/2010/main" val="36557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A181C07-F5BD-A169-5768-6E43503C6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7423" y="2453040"/>
            <a:ext cx="4084319" cy="1750423"/>
          </a:xfrm>
          <a:prstGeom prst="rect">
            <a:avLst/>
          </a:prstGeom>
        </p:spPr>
      </p:pic>
      <p:sp>
        <p:nvSpPr>
          <p:cNvPr id="5" name="Text Placeholder 2">
            <a:extLst>
              <a:ext uri="{FF2B5EF4-FFF2-40B4-BE49-F238E27FC236}">
                <a16:creationId xmlns:a16="http://schemas.microsoft.com/office/drawing/2014/main" id="{090D303C-6F3C-45F8-A515-D81D9AB2D236}"/>
              </a:ext>
            </a:extLst>
          </p:cNvPr>
          <p:cNvSpPr txBox="1">
            <a:spLocks/>
          </p:cNvSpPr>
          <p:nvPr/>
        </p:nvSpPr>
        <p:spPr>
          <a:xfrm>
            <a:off x="6856582" y="4350986"/>
            <a:ext cx="4826000" cy="187991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i="1" dirty="0">
                <a:solidFill>
                  <a:schemeClr val="tx1">
                    <a:lumMod val="50000"/>
                  </a:schemeClr>
                </a:solidFill>
                <a:latin typeface="Avenir Next LT Pro" panose="020B0504020202020204" pitchFamily="34" charset="0"/>
              </a:rPr>
              <a:t>Working to co-create change in social conditions for</a:t>
            </a:r>
          </a:p>
          <a:p>
            <a:pPr marL="0" indent="0" algn="ctr">
              <a:buNone/>
            </a:pPr>
            <a:r>
              <a:rPr lang="en-US" sz="2400" i="1" dirty="0">
                <a:solidFill>
                  <a:schemeClr val="tx1">
                    <a:lumMod val="50000"/>
                  </a:schemeClr>
                </a:solidFill>
                <a:latin typeface="Avenir Next LT Pro" panose="020B0504020202020204" pitchFamily="34" charset="0"/>
              </a:rPr>
              <a:t> healthy, just, and equitable communities.  </a:t>
            </a:r>
          </a:p>
          <a:p>
            <a:endParaRPr lang="en-US" sz="1600" dirty="0">
              <a:solidFill>
                <a:schemeClr val="tx1">
                  <a:lumMod val="50000"/>
                </a:schemeClr>
              </a:solidFill>
              <a:latin typeface="Avenir Next LT Pro" panose="020B0504020202020204" pitchFamily="34" charset="0"/>
            </a:endParaRPr>
          </a:p>
        </p:txBody>
      </p:sp>
      <p:sp>
        <p:nvSpPr>
          <p:cNvPr id="3" name="TextBox 2">
            <a:extLst>
              <a:ext uri="{FF2B5EF4-FFF2-40B4-BE49-F238E27FC236}">
                <a16:creationId xmlns:a16="http://schemas.microsoft.com/office/drawing/2014/main" id="{197D32AB-09B2-DF16-A9E1-E9CBDB0EC994}"/>
              </a:ext>
            </a:extLst>
          </p:cNvPr>
          <p:cNvSpPr txBox="1"/>
          <p:nvPr/>
        </p:nvSpPr>
        <p:spPr>
          <a:xfrm>
            <a:off x="469813" y="4044447"/>
            <a:ext cx="5554357" cy="2492990"/>
          </a:xfrm>
          <a:prstGeom prst="rect">
            <a:avLst/>
          </a:prstGeom>
          <a:noFill/>
        </p:spPr>
        <p:txBody>
          <a:bodyPr wrap="square">
            <a:spAutoFit/>
          </a:bodyPr>
          <a:lstStyle/>
          <a:p>
            <a:r>
              <a:rPr lang="en-US" sz="2600" b="1" i="0" dirty="0">
                <a:solidFill>
                  <a:srgbClr val="000000"/>
                </a:solidFill>
                <a:effectLst/>
                <a:latin typeface="Avenir Next LT Pro" panose="020B0504020202020204" pitchFamily="34" charset="0"/>
              </a:rPr>
              <a:t>Created by Division of Mental Health and Addiction (DMHA) </a:t>
            </a:r>
            <a:r>
              <a:rPr lang="en-US" sz="2600" b="0" i="0" dirty="0">
                <a:solidFill>
                  <a:srgbClr val="000000"/>
                </a:solidFill>
                <a:effectLst/>
                <a:latin typeface="Avenir Next LT Pro" panose="020B0504020202020204" pitchFamily="34" charset="0"/>
              </a:rPr>
              <a:t>using American Rescue Plan Act (ARPA) funds designated through HEA1001</a:t>
            </a:r>
          </a:p>
          <a:p>
            <a:endParaRPr lang="en-US" sz="2600" u="none" strike="noStrike" dirty="0">
              <a:solidFill>
                <a:srgbClr val="000000"/>
              </a:solidFill>
              <a:latin typeface="Avenir Next LT Pro" panose="020B0504020202020204" pitchFamily="34" charset="0"/>
            </a:endParaRPr>
          </a:p>
        </p:txBody>
      </p:sp>
      <p:sp>
        <p:nvSpPr>
          <p:cNvPr id="8" name="Title 7">
            <a:extLst>
              <a:ext uri="{FF2B5EF4-FFF2-40B4-BE49-F238E27FC236}">
                <a16:creationId xmlns:a16="http://schemas.microsoft.com/office/drawing/2014/main" id="{4741EBA1-46F3-DA49-6150-B97B3C7CD39A}"/>
              </a:ext>
            </a:extLst>
          </p:cNvPr>
          <p:cNvSpPr>
            <a:spLocks noGrp="1"/>
          </p:cNvSpPr>
          <p:nvPr>
            <p:ph type="title"/>
          </p:nvPr>
        </p:nvSpPr>
        <p:spPr>
          <a:xfrm>
            <a:off x="685800" y="627102"/>
            <a:ext cx="8331200" cy="1143000"/>
          </a:xfrm>
        </p:spPr>
        <p:txBody>
          <a:bodyPr/>
          <a:lstStyle/>
          <a:p>
            <a:r>
              <a:rPr lang="en-US" dirty="0"/>
              <a:t>About Accelerator</a:t>
            </a:r>
          </a:p>
        </p:txBody>
      </p:sp>
      <p:pic>
        <p:nvPicPr>
          <p:cNvPr id="2" name="Picture 1" descr="A picture containing text, font, logo, graphics">
            <a:extLst>
              <a:ext uri="{FF2B5EF4-FFF2-40B4-BE49-F238E27FC236}">
                <a16:creationId xmlns:a16="http://schemas.microsoft.com/office/drawing/2014/main" id="{E24762A9-242B-0AC7-35D0-C903402BCC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524" b="15244"/>
          <a:stretch/>
        </p:blipFill>
        <p:spPr>
          <a:xfrm>
            <a:off x="304800" y="2611257"/>
            <a:ext cx="5257800" cy="1433988"/>
          </a:xfrm>
          <a:prstGeom prst="rect">
            <a:avLst/>
          </a:prstGeom>
        </p:spPr>
      </p:pic>
    </p:spTree>
    <p:extLst>
      <p:ext uri="{BB962C8B-B14F-4D97-AF65-F5344CB8AC3E}">
        <p14:creationId xmlns:p14="http://schemas.microsoft.com/office/powerpoint/2010/main" val="263807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65A7F-14A8-98F0-A2CC-F5380AC69456}"/>
              </a:ext>
            </a:extLst>
          </p:cNvPr>
          <p:cNvSpPr>
            <a:spLocks noGrp="1"/>
          </p:cNvSpPr>
          <p:nvPr>
            <p:ph sz="half" idx="1"/>
          </p:nvPr>
        </p:nvSpPr>
        <p:spPr>
          <a:xfrm>
            <a:off x="406400" y="1219200"/>
            <a:ext cx="5994400" cy="5562600"/>
          </a:xfrm>
        </p:spPr>
        <p:txBody>
          <a:bodyPr>
            <a:noAutofit/>
          </a:bodyPr>
          <a:lstStyle/>
          <a:p>
            <a:pPr fontAlgn="base"/>
            <a:endParaRPr lang="en-US" sz="2200" b="0" i="0" dirty="0">
              <a:solidFill>
                <a:schemeClr val="tx1"/>
              </a:solidFill>
              <a:effectLst/>
              <a:latin typeface="Avenir Next LT Pro" panose="020B0504020202020204" pitchFamily="34" charset="0"/>
            </a:endParaRPr>
          </a:p>
          <a:p>
            <a:pPr fontAlgn="base"/>
            <a:r>
              <a:rPr lang="en-US" sz="2200" dirty="0">
                <a:latin typeface="Avenir Next LT Pro" panose="020B0504020202020204" pitchFamily="34" charset="0"/>
              </a:rPr>
              <a:t>S</a:t>
            </a:r>
            <a:r>
              <a:rPr lang="en-US" sz="2200" i="0" dirty="0">
                <a:solidFill>
                  <a:schemeClr val="tx1"/>
                </a:solidFill>
                <a:effectLst/>
                <a:latin typeface="Avenir Next LT Pro" panose="020B0504020202020204" pitchFamily="34" charset="0"/>
              </a:rPr>
              <a:t>trengthen the network of grassroots </a:t>
            </a:r>
            <a:r>
              <a:rPr lang="en-US" sz="2200" dirty="0">
                <a:latin typeface="Avenir Next LT Pro" panose="020B0504020202020204" pitchFamily="34" charset="0"/>
              </a:rPr>
              <a:t>organizations.</a:t>
            </a:r>
            <a:endParaRPr lang="en-US" sz="2200" i="0" dirty="0">
              <a:solidFill>
                <a:schemeClr val="tx1"/>
              </a:solidFill>
              <a:effectLst/>
              <a:latin typeface="Avenir Next LT Pro" panose="020B0504020202020204" pitchFamily="34" charset="0"/>
            </a:endParaRPr>
          </a:p>
          <a:p>
            <a:pPr fontAlgn="base"/>
            <a:r>
              <a:rPr lang="en-US" sz="2200" dirty="0">
                <a:latin typeface="Avenir Next LT Pro" panose="020B0504020202020204" pitchFamily="34" charset="0"/>
              </a:rPr>
              <a:t>B</a:t>
            </a:r>
            <a:r>
              <a:rPr lang="en-US" sz="2200" i="0" dirty="0">
                <a:solidFill>
                  <a:schemeClr val="tx1"/>
                </a:solidFill>
                <a:effectLst/>
                <a:latin typeface="Avenir Next LT Pro" panose="020B0504020202020204" pitchFamily="34" charset="0"/>
              </a:rPr>
              <a:t>uild resources, connection, engagement, and trust among grassroots organizations and institutional </a:t>
            </a:r>
            <a:r>
              <a:rPr lang="en-US" sz="2200" b="0" i="0" dirty="0">
                <a:solidFill>
                  <a:schemeClr val="tx1"/>
                </a:solidFill>
                <a:effectLst/>
                <a:latin typeface="Avenir Next LT Pro" panose="020B0504020202020204" pitchFamily="34" charset="0"/>
              </a:rPr>
              <a:t>leaders.</a:t>
            </a:r>
            <a:r>
              <a:rPr lang="en-US" sz="2200" b="0" i="0" dirty="0">
                <a:solidFill>
                  <a:srgbClr val="000000"/>
                </a:solidFill>
                <a:effectLst/>
                <a:latin typeface="Avenir Next LT Pro" panose="020B0504020202020204" pitchFamily="34" charset="0"/>
              </a:rPr>
              <a:t> </a:t>
            </a:r>
            <a:endParaRPr lang="en-US" sz="2200" dirty="0">
              <a:solidFill>
                <a:srgbClr val="000000"/>
              </a:solidFill>
              <a:latin typeface="Avenir Next LT Pro" panose="020B0504020202020204" pitchFamily="34" charset="0"/>
            </a:endParaRPr>
          </a:p>
          <a:p>
            <a:pPr fontAlgn="base"/>
            <a:r>
              <a:rPr lang="en-US" sz="2200" b="0" i="0" dirty="0">
                <a:solidFill>
                  <a:srgbClr val="000000"/>
                </a:solidFill>
                <a:effectLst/>
                <a:latin typeface="Avenir Next LT Pro" panose="020B0504020202020204" pitchFamily="34" charset="0"/>
              </a:rPr>
              <a:t>Support small grassroots organizations who are responding to the behavioral health needs historically underserved and marginalized communities in Indiana.</a:t>
            </a:r>
            <a:endParaRPr lang="en-US" sz="2200" b="0" i="0" dirty="0">
              <a:effectLst/>
              <a:latin typeface="Avenir Next LT Pro" panose="020B0504020202020204" pitchFamily="34" charset="0"/>
            </a:endParaRPr>
          </a:p>
          <a:p>
            <a:pPr lvl="1" fontAlgn="base"/>
            <a:r>
              <a:rPr lang="en-US" sz="2200" b="0" i="0" dirty="0">
                <a:solidFill>
                  <a:schemeClr val="tx1"/>
                </a:solidFill>
                <a:effectLst/>
                <a:latin typeface="Avenir Next LT Pro" panose="020B0504020202020204" pitchFamily="34" charset="0"/>
              </a:rPr>
              <a:t>Black, Indigenous, People of Color</a:t>
            </a:r>
          </a:p>
          <a:p>
            <a:pPr lvl="1" fontAlgn="base"/>
            <a:r>
              <a:rPr lang="en-US" sz="2200" dirty="0">
                <a:latin typeface="Avenir Next LT Pro" panose="020B0504020202020204" pitchFamily="34" charset="0"/>
              </a:rPr>
              <a:t>LGBTQIA+</a:t>
            </a:r>
          </a:p>
          <a:p>
            <a:pPr lvl="1" fontAlgn="base"/>
            <a:r>
              <a:rPr lang="en-US" sz="2200" b="0" i="0" dirty="0">
                <a:solidFill>
                  <a:schemeClr val="tx1"/>
                </a:solidFill>
                <a:effectLst/>
                <a:latin typeface="Avenir Next LT Pro" panose="020B0504020202020204" pitchFamily="34" charset="0"/>
              </a:rPr>
              <a:t>Criminal Justice System Impacted</a:t>
            </a:r>
          </a:p>
          <a:p>
            <a:pPr lvl="1" fontAlgn="base"/>
            <a:r>
              <a:rPr lang="en-US" sz="2200" dirty="0">
                <a:latin typeface="Avenir Next LT Pro" panose="020B0504020202020204" pitchFamily="34" charset="0"/>
              </a:rPr>
              <a:t>Rural Areas</a:t>
            </a:r>
            <a:endParaRPr lang="en-US" sz="2200" b="0" i="0" dirty="0">
              <a:solidFill>
                <a:schemeClr val="tx1"/>
              </a:solidFill>
              <a:effectLst/>
              <a:latin typeface="Avenir Next LT Pro" panose="020B0504020202020204" pitchFamily="34" charset="0"/>
            </a:endParaRPr>
          </a:p>
        </p:txBody>
      </p:sp>
      <p:sp>
        <p:nvSpPr>
          <p:cNvPr id="2" name="Title 1">
            <a:extLst>
              <a:ext uri="{FF2B5EF4-FFF2-40B4-BE49-F238E27FC236}">
                <a16:creationId xmlns:a16="http://schemas.microsoft.com/office/drawing/2014/main" id="{673B8955-3099-25FF-41B9-0484C7626835}"/>
              </a:ext>
            </a:extLst>
          </p:cNvPr>
          <p:cNvSpPr>
            <a:spLocks noGrp="1"/>
          </p:cNvSpPr>
          <p:nvPr>
            <p:ph type="title" idx="4294967295"/>
          </p:nvPr>
        </p:nvSpPr>
        <p:spPr>
          <a:xfrm>
            <a:off x="1066800" y="494506"/>
            <a:ext cx="10058400" cy="1449387"/>
          </a:xfrm>
        </p:spPr>
        <p:txBody>
          <a:bodyPr/>
          <a:lstStyle/>
          <a:p>
            <a:r>
              <a:rPr lang="en-US" dirty="0"/>
              <a:t>Purpose		 		</a:t>
            </a:r>
          </a:p>
        </p:txBody>
      </p:sp>
      <p:sp>
        <p:nvSpPr>
          <p:cNvPr id="5" name="Rectangle 4">
            <a:extLst>
              <a:ext uri="{FF2B5EF4-FFF2-40B4-BE49-F238E27FC236}">
                <a16:creationId xmlns:a16="http://schemas.microsoft.com/office/drawing/2014/main" id="{E14E32F3-FEB8-2D41-074C-6A1BC9D3E6F9}"/>
              </a:ext>
            </a:extLst>
          </p:cNvPr>
          <p:cNvSpPr/>
          <p:nvPr/>
        </p:nvSpPr>
        <p:spPr>
          <a:xfrm>
            <a:off x="6553200" y="2049105"/>
            <a:ext cx="3693695" cy="452155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lgn="ctr" fontAlgn="base">
              <a:lnSpc>
                <a:spcPct val="150000"/>
              </a:lnSpc>
              <a:buNone/>
            </a:pPr>
            <a:r>
              <a:rPr lang="en-US" sz="2800" b="1" dirty="0">
                <a:solidFill>
                  <a:schemeClr val="bg1"/>
                </a:solidFill>
                <a:latin typeface="Avenir Next LT Pro" panose="020B0504020202020204" pitchFamily="34" charset="0"/>
              </a:rPr>
              <a:t>Accelerator Values</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Connection</a:t>
            </a:r>
            <a:endParaRPr lang="en-US" sz="2000" dirty="0">
              <a:solidFill>
                <a:schemeClr val="bg1"/>
              </a:solidFill>
              <a:latin typeface="Avenir Next LT Pro" panose="020B0504020202020204" pitchFamily="34" charset="0"/>
            </a:endParaRP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Cultural Sustainability</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Equity &amp; Justice</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Continuous Learning</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Person-Centered Care</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Pushing Practice</a:t>
            </a:r>
          </a:p>
          <a:p>
            <a:pPr marL="800100" lvl="1" indent="-342900" fontAlgn="base">
              <a:lnSpc>
                <a:spcPct val="150000"/>
              </a:lnSpc>
              <a:buFont typeface="Wingdings" panose="05000000000000000000" pitchFamily="2" charset="2"/>
              <a:buChar char="Ø"/>
            </a:pPr>
            <a:r>
              <a:rPr lang="en-US" sz="2000" i="0" dirty="0">
                <a:solidFill>
                  <a:schemeClr val="bg1"/>
                </a:solidFill>
                <a:effectLst/>
                <a:latin typeface="Avenir Next LT Pro" panose="020B0504020202020204" pitchFamily="34" charset="0"/>
              </a:rPr>
              <a:t>Reciprocity</a:t>
            </a:r>
            <a:endParaRPr lang="en-US"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0931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8955-3099-25FF-41B9-0484C7626835}"/>
              </a:ext>
            </a:extLst>
          </p:cNvPr>
          <p:cNvSpPr>
            <a:spLocks noGrp="1"/>
          </p:cNvSpPr>
          <p:nvPr>
            <p:ph type="title" idx="4294967295"/>
          </p:nvPr>
        </p:nvSpPr>
        <p:spPr>
          <a:xfrm>
            <a:off x="660400" y="169589"/>
            <a:ext cx="10871200" cy="1143000"/>
          </a:xfrm>
        </p:spPr>
        <p:txBody>
          <a:bodyPr/>
          <a:lstStyle/>
          <a:p>
            <a:pPr algn="ctr"/>
            <a:r>
              <a:rPr lang="en-US" dirty="0"/>
              <a:t>More than a Funding Opportunity</a:t>
            </a:r>
          </a:p>
        </p:txBody>
      </p:sp>
      <p:sp>
        <p:nvSpPr>
          <p:cNvPr id="3" name="TextBox 2">
            <a:extLst>
              <a:ext uri="{FF2B5EF4-FFF2-40B4-BE49-F238E27FC236}">
                <a16:creationId xmlns:a16="http://schemas.microsoft.com/office/drawing/2014/main" id="{DB17F168-BF46-A26D-9DF0-56C2CD919978}"/>
              </a:ext>
            </a:extLst>
          </p:cNvPr>
          <p:cNvSpPr txBox="1"/>
          <p:nvPr/>
        </p:nvSpPr>
        <p:spPr>
          <a:xfrm>
            <a:off x="1066800" y="1376511"/>
            <a:ext cx="10058400" cy="1138773"/>
          </a:xfrm>
          <a:prstGeom prst="rect">
            <a:avLst/>
          </a:prstGeom>
          <a:noFill/>
        </p:spPr>
        <p:txBody>
          <a:bodyPr wrap="square">
            <a:spAutoFit/>
          </a:bodyPr>
          <a:lstStyle/>
          <a:p>
            <a:pPr algn="ctr"/>
            <a:r>
              <a:rPr lang="en-US" sz="2400" dirty="0">
                <a:solidFill>
                  <a:srgbClr val="000000"/>
                </a:solidFill>
                <a:effectLst/>
                <a:latin typeface="Avenir Next LT Pro" panose="020B0504020202020204" pitchFamily="34" charset="0"/>
              </a:rPr>
              <a:t>In addition to providing </a:t>
            </a:r>
            <a:r>
              <a:rPr lang="en-US" sz="2400" u="sng" dirty="0">
                <a:solidFill>
                  <a:srgbClr val="000000"/>
                </a:solidFill>
                <a:effectLst/>
                <a:latin typeface="Avenir Next LT Pro" panose="020B0504020202020204" pitchFamily="34" charset="0"/>
              </a:rPr>
              <a:t>up to $150,000</a:t>
            </a:r>
            <a:r>
              <a:rPr lang="en-US" sz="2400" dirty="0">
                <a:solidFill>
                  <a:srgbClr val="000000"/>
                </a:solidFill>
                <a:effectLst/>
                <a:latin typeface="Avenir Next LT Pro" panose="020B0504020202020204" pitchFamily="34" charset="0"/>
              </a:rPr>
              <a:t> in funding to support organizational operations, </a:t>
            </a:r>
            <a:r>
              <a:rPr lang="en-US" sz="2400" dirty="0">
                <a:solidFill>
                  <a:srgbClr val="000000"/>
                </a:solidFill>
                <a:latin typeface="Avenir Next LT Pro" panose="020B0504020202020204" pitchFamily="34" charset="0"/>
              </a:rPr>
              <a:t>participating organizations have access to:</a:t>
            </a:r>
            <a:r>
              <a:rPr lang="en-US" sz="2400" dirty="0">
                <a:solidFill>
                  <a:srgbClr val="000000"/>
                </a:solidFill>
                <a:effectLst/>
                <a:latin typeface="Avenir Next LT Pro" panose="020B0504020202020204" pitchFamily="34" charset="0"/>
              </a:rPr>
              <a:t> </a:t>
            </a:r>
            <a:endParaRPr lang="en-US" sz="2400" dirty="0">
              <a:effectLst/>
              <a:latin typeface="Avenir Next LT Pro" panose="020B0504020202020204" pitchFamily="34" charset="0"/>
            </a:endParaRPr>
          </a:p>
          <a:p>
            <a:pPr algn="ctr"/>
            <a:endParaRPr lang="en-US" sz="2000" dirty="0">
              <a:effectLst/>
            </a:endParaRPr>
          </a:p>
        </p:txBody>
      </p:sp>
      <p:sp>
        <p:nvSpPr>
          <p:cNvPr id="21" name="Freeform: Shape 20">
            <a:extLst>
              <a:ext uri="{FF2B5EF4-FFF2-40B4-BE49-F238E27FC236}">
                <a16:creationId xmlns:a16="http://schemas.microsoft.com/office/drawing/2014/main" id="{A8622AC7-DF48-4602-E4E6-DC8BFCCBE06B}"/>
              </a:ext>
            </a:extLst>
          </p:cNvPr>
          <p:cNvSpPr/>
          <p:nvPr/>
        </p:nvSpPr>
        <p:spPr>
          <a:xfrm>
            <a:off x="100950" y="2731665"/>
            <a:ext cx="1567260" cy="766769"/>
          </a:xfrm>
          <a:custGeom>
            <a:avLst/>
            <a:gdLst>
              <a:gd name="connsiteX0" fmla="*/ 0 w 1567260"/>
              <a:gd name="connsiteY0" fmla="*/ 76677 h 766769"/>
              <a:gd name="connsiteX1" fmla="*/ 76677 w 1567260"/>
              <a:gd name="connsiteY1" fmla="*/ 0 h 766769"/>
              <a:gd name="connsiteX2" fmla="*/ 1490583 w 1567260"/>
              <a:gd name="connsiteY2" fmla="*/ 0 h 766769"/>
              <a:gd name="connsiteX3" fmla="*/ 1567260 w 1567260"/>
              <a:gd name="connsiteY3" fmla="*/ 76677 h 766769"/>
              <a:gd name="connsiteX4" fmla="*/ 1567260 w 1567260"/>
              <a:gd name="connsiteY4" fmla="*/ 690092 h 766769"/>
              <a:gd name="connsiteX5" fmla="*/ 1490583 w 1567260"/>
              <a:gd name="connsiteY5" fmla="*/ 766769 h 766769"/>
              <a:gd name="connsiteX6" fmla="*/ 76677 w 1567260"/>
              <a:gd name="connsiteY6" fmla="*/ 766769 h 766769"/>
              <a:gd name="connsiteX7" fmla="*/ 0 w 1567260"/>
              <a:gd name="connsiteY7" fmla="*/ 690092 h 766769"/>
              <a:gd name="connsiteX8" fmla="*/ 0 w 1567260"/>
              <a:gd name="connsiteY8" fmla="*/ 76677 h 76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766769">
                <a:moveTo>
                  <a:pt x="0" y="76677"/>
                </a:moveTo>
                <a:cubicBezTo>
                  <a:pt x="0" y="34329"/>
                  <a:pt x="34329" y="0"/>
                  <a:pt x="76677" y="0"/>
                </a:cubicBezTo>
                <a:lnTo>
                  <a:pt x="1490583" y="0"/>
                </a:lnTo>
                <a:cubicBezTo>
                  <a:pt x="1532931" y="0"/>
                  <a:pt x="1567260" y="34329"/>
                  <a:pt x="1567260" y="76677"/>
                </a:cubicBezTo>
                <a:lnTo>
                  <a:pt x="1567260" y="690092"/>
                </a:lnTo>
                <a:cubicBezTo>
                  <a:pt x="1567260" y="732440"/>
                  <a:pt x="1532931" y="766769"/>
                  <a:pt x="1490583" y="766769"/>
                </a:cubicBezTo>
                <a:lnTo>
                  <a:pt x="76677" y="766769"/>
                </a:lnTo>
                <a:cubicBezTo>
                  <a:pt x="34329" y="766769"/>
                  <a:pt x="0" y="732440"/>
                  <a:pt x="0" y="690092"/>
                </a:cubicBezTo>
                <a:lnTo>
                  <a:pt x="0" y="76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12740" numCol="1" spcCol="1270" anchor="t" anchorCtr="0">
            <a:noAutofit/>
          </a:bodyPr>
          <a:lstStyle/>
          <a:p>
            <a:pPr marL="0" lvl="0" indent="0" algn="l" defTabSz="666750">
              <a:lnSpc>
                <a:spcPct val="90000"/>
              </a:lnSpc>
              <a:spcBef>
                <a:spcPct val="0"/>
              </a:spcBef>
              <a:spcAft>
                <a:spcPct val="35000"/>
              </a:spcAft>
              <a:buNone/>
            </a:pPr>
            <a:r>
              <a:rPr lang="en-US" sz="1600" kern="1200" dirty="0">
                <a:latin typeface="Avenir Next LT Pro" panose="020B0504020202020204" pitchFamily="34" charset="0"/>
              </a:rPr>
              <a:t>Coaching</a:t>
            </a:r>
          </a:p>
        </p:txBody>
      </p:sp>
      <p:sp>
        <p:nvSpPr>
          <p:cNvPr id="22" name="Freeform: Shape 21">
            <a:extLst>
              <a:ext uri="{FF2B5EF4-FFF2-40B4-BE49-F238E27FC236}">
                <a16:creationId xmlns:a16="http://schemas.microsoft.com/office/drawing/2014/main" id="{92227897-E978-22F7-D8E5-C37CD53F675B}"/>
              </a:ext>
            </a:extLst>
          </p:cNvPr>
          <p:cNvSpPr/>
          <p:nvPr/>
        </p:nvSpPr>
        <p:spPr>
          <a:xfrm>
            <a:off x="421955" y="3349951"/>
            <a:ext cx="1567260" cy="2842644"/>
          </a:xfrm>
          <a:custGeom>
            <a:avLst/>
            <a:gdLst>
              <a:gd name="connsiteX0" fmla="*/ 0 w 1567260"/>
              <a:gd name="connsiteY0" fmla="*/ 156726 h 2949750"/>
              <a:gd name="connsiteX1" fmla="*/ 156726 w 1567260"/>
              <a:gd name="connsiteY1" fmla="*/ 0 h 2949750"/>
              <a:gd name="connsiteX2" fmla="*/ 1410534 w 1567260"/>
              <a:gd name="connsiteY2" fmla="*/ 0 h 2949750"/>
              <a:gd name="connsiteX3" fmla="*/ 1567260 w 1567260"/>
              <a:gd name="connsiteY3" fmla="*/ 156726 h 2949750"/>
              <a:gd name="connsiteX4" fmla="*/ 1567260 w 1567260"/>
              <a:gd name="connsiteY4" fmla="*/ 2793024 h 2949750"/>
              <a:gd name="connsiteX5" fmla="*/ 1410534 w 1567260"/>
              <a:gd name="connsiteY5" fmla="*/ 2949750 h 2949750"/>
              <a:gd name="connsiteX6" fmla="*/ 156726 w 1567260"/>
              <a:gd name="connsiteY6" fmla="*/ 2949750 h 2949750"/>
              <a:gd name="connsiteX7" fmla="*/ 0 w 1567260"/>
              <a:gd name="connsiteY7" fmla="*/ 2793024 h 2949750"/>
              <a:gd name="connsiteX8" fmla="*/ 0 w 1567260"/>
              <a:gd name="connsiteY8" fmla="*/ 156726 h 29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2949750">
                <a:moveTo>
                  <a:pt x="0" y="156726"/>
                </a:moveTo>
                <a:cubicBezTo>
                  <a:pt x="0" y="70169"/>
                  <a:pt x="70169" y="0"/>
                  <a:pt x="156726" y="0"/>
                </a:cubicBezTo>
                <a:lnTo>
                  <a:pt x="1410534" y="0"/>
                </a:lnTo>
                <a:cubicBezTo>
                  <a:pt x="1497091" y="0"/>
                  <a:pt x="1567260" y="70169"/>
                  <a:pt x="1567260" y="156726"/>
                </a:cubicBezTo>
                <a:lnTo>
                  <a:pt x="1567260" y="2793024"/>
                </a:lnTo>
                <a:cubicBezTo>
                  <a:pt x="1567260" y="2879581"/>
                  <a:pt x="1497091" y="2949750"/>
                  <a:pt x="1410534" y="2949750"/>
                </a:cubicBezTo>
                <a:lnTo>
                  <a:pt x="156726" y="2949750"/>
                </a:lnTo>
                <a:cubicBezTo>
                  <a:pt x="70169" y="2949750"/>
                  <a:pt x="0" y="2879581"/>
                  <a:pt x="0" y="2793024"/>
                </a:cubicBezTo>
                <a:lnTo>
                  <a:pt x="0" y="1567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583" tIns="152583" rIns="152583" bIns="152583" numCol="1" spcCol="1270" anchor="t" anchorCtr="0">
            <a:noAutofit/>
          </a:bodyPr>
          <a:lstStyle/>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Sounding board; confidant; inquirer</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Regular check-ins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Pointing to resources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Helping to record &amp; share </a:t>
            </a:r>
            <a:r>
              <a:rPr lang="en-US" sz="1400" dirty="0">
                <a:latin typeface="Avenir Next LT Pro" panose="020B0504020202020204" pitchFamily="34" charset="0"/>
              </a:rPr>
              <a:t>grantees’</a:t>
            </a:r>
            <a:r>
              <a:rPr lang="en-US" sz="1400" kern="1200" dirty="0">
                <a:latin typeface="Avenir Next LT Pro" panose="020B0504020202020204" pitchFamily="34" charset="0"/>
              </a:rPr>
              <a:t> journey</a:t>
            </a:r>
          </a:p>
        </p:txBody>
      </p:sp>
      <p:sp>
        <p:nvSpPr>
          <p:cNvPr id="23" name="Freeform: Shape 22">
            <a:extLst>
              <a:ext uri="{FF2B5EF4-FFF2-40B4-BE49-F238E27FC236}">
                <a16:creationId xmlns:a16="http://schemas.microsoft.com/office/drawing/2014/main" id="{599CCDEF-E1C7-AF66-4FC2-45C6BB3E82AC}"/>
              </a:ext>
            </a:extLst>
          </p:cNvPr>
          <p:cNvSpPr/>
          <p:nvPr/>
        </p:nvSpPr>
        <p:spPr>
          <a:xfrm>
            <a:off x="1905801" y="2792154"/>
            <a:ext cx="503693" cy="390202"/>
          </a:xfrm>
          <a:custGeom>
            <a:avLst/>
            <a:gdLst>
              <a:gd name="connsiteX0" fmla="*/ 0 w 503693"/>
              <a:gd name="connsiteY0" fmla="*/ 78040 h 390202"/>
              <a:gd name="connsiteX1" fmla="*/ 308592 w 503693"/>
              <a:gd name="connsiteY1" fmla="*/ 78040 h 390202"/>
              <a:gd name="connsiteX2" fmla="*/ 308592 w 503693"/>
              <a:gd name="connsiteY2" fmla="*/ 0 h 390202"/>
              <a:gd name="connsiteX3" fmla="*/ 503693 w 503693"/>
              <a:gd name="connsiteY3" fmla="*/ 195101 h 390202"/>
              <a:gd name="connsiteX4" fmla="*/ 308592 w 503693"/>
              <a:gd name="connsiteY4" fmla="*/ 390202 h 390202"/>
              <a:gd name="connsiteX5" fmla="*/ 308592 w 503693"/>
              <a:gd name="connsiteY5" fmla="*/ 312162 h 390202"/>
              <a:gd name="connsiteX6" fmla="*/ 0 w 503693"/>
              <a:gd name="connsiteY6" fmla="*/ 312162 h 390202"/>
              <a:gd name="connsiteX7" fmla="*/ 0 w 503693"/>
              <a:gd name="connsiteY7" fmla="*/ 78040 h 3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93" h="390202">
                <a:moveTo>
                  <a:pt x="0" y="78040"/>
                </a:moveTo>
                <a:lnTo>
                  <a:pt x="308592" y="78040"/>
                </a:lnTo>
                <a:lnTo>
                  <a:pt x="308592" y="0"/>
                </a:lnTo>
                <a:lnTo>
                  <a:pt x="503693" y="195101"/>
                </a:lnTo>
                <a:lnTo>
                  <a:pt x="308592" y="390202"/>
                </a:lnTo>
                <a:lnTo>
                  <a:pt x="308592" y="312162"/>
                </a:lnTo>
                <a:lnTo>
                  <a:pt x="0" y="312162"/>
                </a:lnTo>
                <a:lnTo>
                  <a:pt x="0" y="780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40" rIns="117061" bIns="780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24" name="Freeform: Shape 23">
            <a:extLst>
              <a:ext uri="{FF2B5EF4-FFF2-40B4-BE49-F238E27FC236}">
                <a16:creationId xmlns:a16="http://schemas.microsoft.com/office/drawing/2014/main" id="{7284AC7C-A045-BD9F-44FB-6123707FB8EE}"/>
              </a:ext>
            </a:extLst>
          </p:cNvPr>
          <p:cNvSpPr/>
          <p:nvPr/>
        </p:nvSpPr>
        <p:spPr>
          <a:xfrm>
            <a:off x="2618575" y="2731665"/>
            <a:ext cx="1567260" cy="766769"/>
          </a:xfrm>
          <a:custGeom>
            <a:avLst/>
            <a:gdLst>
              <a:gd name="connsiteX0" fmla="*/ 0 w 1567260"/>
              <a:gd name="connsiteY0" fmla="*/ 76677 h 766769"/>
              <a:gd name="connsiteX1" fmla="*/ 76677 w 1567260"/>
              <a:gd name="connsiteY1" fmla="*/ 0 h 766769"/>
              <a:gd name="connsiteX2" fmla="*/ 1490583 w 1567260"/>
              <a:gd name="connsiteY2" fmla="*/ 0 h 766769"/>
              <a:gd name="connsiteX3" fmla="*/ 1567260 w 1567260"/>
              <a:gd name="connsiteY3" fmla="*/ 76677 h 766769"/>
              <a:gd name="connsiteX4" fmla="*/ 1567260 w 1567260"/>
              <a:gd name="connsiteY4" fmla="*/ 690092 h 766769"/>
              <a:gd name="connsiteX5" fmla="*/ 1490583 w 1567260"/>
              <a:gd name="connsiteY5" fmla="*/ 766769 h 766769"/>
              <a:gd name="connsiteX6" fmla="*/ 76677 w 1567260"/>
              <a:gd name="connsiteY6" fmla="*/ 766769 h 766769"/>
              <a:gd name="connsiteX7" fmla="*/ 0 w 1567260"/>
              <a:gd name="connsiteY7" fmla="*/ 690092 h 766769"/>
              <a:gd name="connsiteX8" fmla="*/ 0 w 1567260"/>
              <a:gd name="connsiteY8" fmla="*/ 76677 h 76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766769">
                <a:moveTo>
                  <a:pt x="0" y="76677"/>
                </a:moveTo>
                <a:cubicBezTo>
                  <a:pt x="0" y="34329"/>
                  <a:pt x="34329" y="0"/>
                  <a:pt x="76677" y="0"/>
                </a:cubicBezTo>
                <a:lnTo>
                  <a:pt x="1490583" y="0"/>
                </a:lnTo>
                <a:cubicBezTo>
                  <a:pt x="1532931" y="0"/>
                  <a:pt x="1567260" y="34329"/>
                  <a:pt x="1567260" y="76677"/>
                </a:cubicBezTo>
                <a:lnTo>
                  <a:pt x="1567260" y="690092"/>
                </a:lnTo>
                <a:cubicBezTo>
                  <a:pt x="1567260" y="732440"/>
                  <a:pt x="1532931" y="766769"/>
                  <a:pt x="1490583" y="766769"/>
                </a:cubicBezTo>
                <a:lnTo>
                  <a:pt x="76677" y="766769"/>
                </a:lnTo>
                <a:cubicBezTo>
                  <a:pt x="34329" y="766769"/>
                  <a:pt x="0" y="732440"/>
                  <a:pt x="0" y="690092"/>
                </a:cubicBezTo>
                <a:lnTo>
                  <a:pt x="0" y="76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12740" numCol="1" spcCol="1270" anchor="t" anchorCtr="0">
            <a:noAutofit/>
          </a:bodyPr>
          <a:lstStyle/>
          <a:p>
            <a:pPr marL="0" lvl="0" indent="0" algn="l" defTabSz="666750">
              <a:lnSpc>
                <a:spcPct val="90000"/>
              </a:lnSpc>
              <a:spcBef>
                <a:spcPct val="0"/>
              </a:spcBef>
              <a:spcAft>
                <a:spcPct val="35000"/>
              </a:spcAft>
              <a:buNone/>
            </a:pPr>
            <a:r>
              <a:rPr lang="en-US" sz="1600" kern="1200" dirty="0">
                <a:latin typeface="Avenir Next LT Pro" panose="020B0504020202020204" pitchFamily="34" charset="0"/>
              </a:rPr>
              <a:t>Content Area Experts</a:t>
            </a:r>
          </a:p>
        </p:txBody>
      </p:sp>
      <p:sp>
        <p:nvSpPr>
          <p:cNvPr id="25" name="Freeform: Shape 24">
            <a:extLst>
              <a:ext uri="{FF2B5EF4-FFF2-40B4-BE49-F238E27FC236}">
                <a16:creationId xmlns:a16="http://schemas.microsoft.com/office/drawing/2014/main" id="{52D76900-AF99-CFB5-5D75-4D432D151713}"/>
              </a:ext>
            </a:extLst>
          </p:cNvPr>
          <p:cNvSpPr/>
          <p:nvPr/>
        </p:nvSpPr>
        <p:spPr>
          <a:xfrm>
            <a:off x="2939579" y="3349951"/>
            <a:ext cx="1666603" cy="2842644"/>
          </a:xfrm>
          <a:custGeom>
            <a:avLst/>
            <a:gdLst>
              <a:gd name="connsiteX0" fmla="*/ 0 w 1567260"/>
              <a:gd name="connsiteY0" fmla="*/ 156726 h 2949750"/>
              <a:gd name="connsiteX1" fmla="*/ 156726 w 1567260"/>
              <a:gd name="connsiteY1" fmla="*/ 0 h 2949750"/>
              <a:gd name="connsiteX2" fmla="*/ 1410534 w 1567260"/>
              <a:gd name="connsiteY2" fmla="*/ 0 h 2949750"/>
              <a:gd name="connsiteX3" fmla="*/ 1567260 w 1567260"/>
              <a:gd name="connsiteY3" fmla="*/ 156726 h 2949750"/>
              <a:gd name="connsiteX4" fmla="*/ 1567260 w 1567260"/>
              <a:gd name="connsiteY4" fmla="*/ 2793024 h 2949750"/>
              <a:gd name="connsiteX5" fmla="*/ 1410534 w 1567260"/>
              <a:gd name="connsiteY5" fmla="*/ 2949750 h 2949750"/>
              <a:gd name="connsiteX6" fmla="*/ 156726 w 1567260"/>
              <a:gd name="connsiteY6" fmla="*/ 2949750 h 2949750"/>
              <a:gd name="connsiteX7" fmla="*/ 0 w 1567260"/>
              <a:gd name="connsiteY7" fmla="*/ 2793024 h 2949750"/>
              <a:gd name="connsiteX8" fmla="*/ 0 w 1567260"/>
              <a:gd name="connsiteY8" fmla="*/ 156726 h 29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2949750">
                <a:moveTo>
                  <a:pt x="0" y="156726"/>
                </a:moveTo>
                <a:cubicBezTo>
                  <a:pt x="0" y="70169"/>
                  <a:pt x="70169" y="0"/>
                  <a:pt x="156726" y="0"/>
                </a:cubicBezTo>
                <a:lnTo>
                  <a:pt x="1410534" y="0"/>
                </a:lnTo>
                <a:cubicBezTo>
                  <a:pt x="1497091" y="0"/>
                  <a:pt x="1567260" y="70169"/>
                  <a:pt x="1567260" y="156726"/>
                </a:cubicBezTo>
                <a:lnTo>
                  <a:pt x="1567260" y="2793024"/>
                </a:lnTo>
                <a:cubicBezTo>
                  <a:pt x="1567260" y="2879581"/>
                  <a:pt x="1497091" y="2949750"/>
                  <a:pt x="1410534" y="2949750"/>
                </a:cubicBezTo>
                <a:lnTo>
                  <a:pt x="156726" y="2949750"/>
                </a:lnTo>
                <a:cubicBezTo>
                  <a:pt x="70169" y="2949750"/>
                  <a:pt x="0" y="2879581"/>
                  <a:pt x="0" y="2793024"/>
                </a:cubicBezTo>
                <a:lnTo>
                  <a:pt x="0" y="1567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583" tIns="152583" rIns="152583" bIns="152583" numCol="1" spcCol="1270" anchor="t" anchorCtr="0">
            <a:noAutofit/>
          </a:bodyPr>
          <a:lstStyle/>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Targeted help from people with special expertise</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Based on priorities and plans</a:t>
            </a:r>
          </a:p>
          <a:p>
            <a:pPr marL="114300" lvl="1" indent="-114300" algn="l" defTabSz="666750">
              <a:lnSpc>
                <a:spcPct val="90000"/>
              </a:lnSpc>
              <a:spcBef>
                <a:spcPct val="0"/>
              </a:spcBef>
              <a:spcAft>
                <a:spcPct val="15000"/>
              </a:spcAft>
              <a:buChar char="•"/>
            </a:pPr>
            <a:r>
              <a:rPr lang="en-US" sz="1400" dirty="0">
                <a:latin typeface="Avenir Next LT Pro" panose="020B0504020202020204" pitchFamily="34" charset="0"/>
              </a:rPr>
              <a:t>F</a:t>
            </a:r>
            <a:r>
              <a:rPr lang="en-US" sz="1400" kern="1200" dirty="0">
                <a:latin typeface="Avenir Next LT Pro" panose="020B0504020202020204" pitchFamily="34" charset="0"/>
              </a:rPr>
              <a:t>unding available through Accelerator</a:t>
            </a:r>
          </a:p>
        </p:txBody>
      </p:sp>
      <p:sp>
        <p:nvSpPr>
          <p:cNvPr id="26" name="Freeform: Shape 25">
            <a:extLst>
              <a:ext uri="{FF2B5EF4-FFF2-40B4-BE49-F238E27FC236}">
                <a16:creationId xmlns:a16="http://schemas.microsoft.com/office/drawing/2014/main" id="{C8A931CC-3716-FFA1-3637-AC6404410D5B}"/>
              </a:ext>
            </a:extLst>
          </p:cNvPr>
          <p:cNvSpPr/>
          <p:nvPr/>
        </p:nvSpPr>
        <p:spPr>
          <a:xfrm>
            <a:off x="4423426" y="2792154"/>
            <a:ext cx="503693" cy="390202"/>
          </a:xfrm>
          <a:custGeom>
            <a:avLst/>
            <a:gdLst>
              <a:gd name="connsiteX0" fmla="*/ 0 w 503693"/>
              <a:gd name="connsiteY0" fmla="*/ 78040 h 390202"/>
              <a:gd name="connsiteX1" fmla="*/ 308592 w 503693"/>
              <a:gd name="connsiteY1" fmla="*/ 78040 h 390202"/>
              <a:gd name="connsiteX2" fmla="*/ 308592 w 503693"/>
              <a:gd name="connsiteY2" fmla="*/ 0 h 390202"/>
              <a:gd name="connsiteX3" fmla="*/ 503693 w 503693"/>
              <a:gd name="connsiteY3" fmla="*/ 195101 h 390202"/>
              <a:gd name="connsiteX4" fmla="*/ 308592 w 503693"/>
              <a:gd name="connsiteY4" fmla="*/ 390202 h 390202"/>
              <a:gd name="connsiteX5" fmla="*/ 308592 w 503693"/>
              <a:gd name="connsiteY5" fmla="*/ 312162 h 390202"/>
              <a:gd name="connsiteX6" fmla="*/ 0 w 503693"/>
              <a:gd name="connsiteY6" fmla="*/ 312162 h 390202"/>
              <a:gd name="connsiteX7" fmla="*/ 0 w 503693"/>
              <a:gd name="connsiteY7" fmla="*/ 78040 h 3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93" h="390202">
                <a:moveTo>
                  <a:pt x="0" y="78040"/>
                </a:moveTo>
                <a:lnTo>
                  <a:pt x="308592" y="78040"/>
                </a:lnTo>
                <a:lnTo>
                  <a:pt x="308592" y="0"/>
                </a:lnTo>
                <a:lnTo>
                  <a:pt x="503693" y="195101"/>
                </a:lnTo>
                <a:lnTo>
                  <a:pt x="308592" y="390202"/>
                </a:lnTo>
                <a:lnTo>
                  <a:pt x="308592" y="312162"/>
                </a:lnTo>
                <a:lnTo>
                  <a:pt x="0" y="312162"/>
                </a:lnTo>
                <a:lnTo>
                  <a:pt x="0" y="780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40" rIns="117061" bIns="780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27" name="Freeform: Shape 26">
            <a:extLst>
              <a:ext uri="{FF2B5EF4-FFF2-40B4-BE49-F238E27FC236}">
                <a16:creationId xmlns:a16="http://schemas.microsoft.com/office/drawing/2014/main" id="{95F85CDF-7FA0-5283-5838-A7B792F06E5B}"/>
              </a:ext>
            </a:extLst>
          </p:cNvPr>
          <p:cNvSpPr/>
          <p:nvPr/>
        </p:nvSpPr>
        <p:spPr>
          <a:xfrm>
            <a:off x="5136200" y="2731665"/>
            <a:ext cx="1567260" cy="766769"/>
          </a:xfrm>
          <a:custGeom>
            <a:avLst/>
            <a:gdLst>
              <a:gd name="connsiteX0" fmla="*/ 0 w 1567260"/>
              <a:gd name="connsiteY0" fmla="*/ 76677 h 766769"/>
              <a:gd name="connsiteX1" fmla="*/ 76677 w 1567260"/>
              <a:gd name="connsiteY1" fmla="*/ 0 h 766769"/>
              <a:gd name="connsiteX2" fmla="*/ 1490583 w 1567260"/>
              <a:gd name="connsiteY2" fmla="*/ 0 h 766769"/>
              <a:gd name="connsiteX3" fmla="*/ 1567260 w 1567260"/>
              <a:gd name="connsiteY3" fmla="*/ 76677 h 766769"/>
              <a:gd name="connsiteX4" fmla="*/ 1567260 w 1567260"/>
              <a:gd name="connsiteY4" fmla="*/ 690092 h 766769"/>
              <a:gd name="connsiteX5" fmla="*/ 1490583 w 1567260"/>
              <a:gd name="connsiteY5" fmla="*/ 766769 h 766769"/>
              <a:gd name="connsiteX6" fmla="*/ 76677 w 1567260"/>
              <a:gd name="connsiteY6" fmla="*/ 766769 h 766769"/>
              <a:gd name="connsiteX7" fmla="*/ 0 w 1567260"/>
              <a:gd name="connsiteY7" fmla="*/ 690092 h 766769"/>
              <a:gd name="connsiteX8" fmla="*/ 0 w 1567260"/>
              <a:gd name="connsiteY8" fmla="*/ 76677 h 76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766769">
                <a:moveTo>
                  <a:pt x="0" y="76677"/>
                </a:moveTo>
                <a:cubicBezTo>
                  <a:pt x="0" y="34329"/>
                  <a:pt x="34329" y="0"/>
                  <a:pt x="76677" y="0"/>
                </a:cubicBezTo>
                <a:lnTo>
                  <a:pt x="1490583" y="0"/>
                </a:lnTo>
                <a:cubicBezTo>
                  <a:pt x="1532931" y="0"/>
                  <a:pt x="1567260" y="34329"/>
                  <a:pt x="1567260" y="76677"/>
                </a:cubicBezTo>
                <a:lnTo>
                  <a:pt x="1567260" y="690092"/>
                </a:lnTo>
                <a:cubicBezTo>
                  <a:pt x="1567260" y="732440"/>
                  <a:pt x="1532931" y="766769"/>
                  <a:pt x="1490583" y="766769"/>
                </a:cubicBezTo>
                <a:lnTo>
                  <a:pt x="76677" y="766769"/>
                </a:lnTo>
                <a:cubicBezTo>
                  <a:pt x="34329" y="766769"/>
                  <a:pt x="0" y="732440"/>
                  <a:pt x="0" y="690092"/>
                </a:cubicBezTo>
                <a:lnTo>
                  <a:pt x="0" y="76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12740" numCol="1" spcCol="1270" anchor="t" anchorCtr="0">
            <a:noAutofit/>
          </a:bodyPr>
          <a:lstStyle/>
          <a:p>
            <a:pPr marL="0" lvl="0" indent="0" algn="l" defTabSz="666750">
              <a:lnSpc>
                <a:spcPct val="90000"/>
              </a:lnSpc>
              <a:spcBef>
                <a:spcPct val="0"/>
              </a:spcBef>
              <a:spcAft>
                <a:spcPct val="35000"/>
              </a:spcAft>
              <a:buNone/>
            </a:pPr>
            <a:r>
              <a:rPr lang="en-US" sz="1600" kern="1200" dirty="0">
                <a:latin typeface="Avenir Next LT Pro" panose="020B0504020202020204" pitchFamily="34" charset="0"/>
              </a:rPr>
              <a:t>Training</a:t>
            </a:r>
          </a:p>
        </p:txBody>
      </p:sp>
      <p:sp>
        <p:nvSpPr>
          <p:cNvPr id="28" name="Freeform: Shape 27">
            <a:extLst>
              <a:ext uri="{FF2B5EF4-FFF2-40B4-BE49-F238E27FC236}">
                <a16:creationId xmlns:a16="http://schemas.microsoft.com/office/drawing/2014/main" id="{071604C7-C9ED-E7AB-542E-077FC2A025C2}"/>
              </a:ext>
            </a:extLst>
          </p:cNvPr>
          <p:cNvSpPr/>
          <p:nvPr/>
        </p:nvSpPr>
        <p:spPr>
          <a:xfrm>
            <a:off x="5457205" y="3349951"/>
            <a:ext cx="1567260" cy="2842644"/>
          </a:xfrm>
          <a:custGeom>
            <a:avLst/>
            <a:gdLst>
              <a:gd name="connsiteX0" fmla="*/ 0 w 1567260"/>
              <a:gd name="connsiteY0" fmla="*/ 156726 h 2949750"/>
              <a:gd name="connsiteX1" fmla="*/ 156726 w 1567260"/>
              <a:gd name="connsiteY1" fmla="*/ 0 h 2949750"/>
              <a:gd name="connsiteX2" fmla="*/ 1410534 w 1567260"/>
              <a:gd name="connsiteY2" fmla="*/ 0 h 2949750"/>
              <a:gd name="connsiteX3" fmla="*/ 1567260 w 1567260"/>
              <a:gd name="connsiteY3" fmla="*/ 156726 h 2949750"/>
              <a:gd name="connsiteX4" fmla="*/ 1567260 w 1567260"/>
              <a:gd name="connsiteY4" fmla="*/ 2793024 h 2949750"/>
              <a:gd name="connsiteX5" fmla="*/ 1410534 w 1567260"/>
              <a:gd name="connsiteY5" fmla="*/ 2949750 h 2949750"/>
              <a:gd name="connsiteX6" fmla="*/ 156726 w 1567260"/>
              <a:gd name="connsiteY6" fmla="*/ 2949750 h 2949750"/>
              <a:gd name="connsiteX7" fmla="*/ 0 w 1567260"/>
              <a:gd name="connsiteY7" fmla="*/ 2793024 h 2949750"/>
              <a:gd name="connsiteX8" fmla="*/ 0 w 1567260"/>
              <a:gd name="connsiteY8" fmla="*/ 156726 h 29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2949750">
                <a:moveTo>
                  <a:pt x="0" y="156726"/>
                </a:moveTo>
                <a:cubicBezTo>
                  <a:pt x="0" y="70169"/>
                  <a:pt x="70169" y="0"/>
                  <a:pt x="156726" y="0"/>
                </a:cubicBezTo>
                <a:lnTo>
                  <a:pt x="1410534" y="0"/>
                </a:lnTo>
                <a:cubicBezTo>
                  <a:pt x="1497091" y="0"/>
                  <a:pt x="1567260" y="70169"/>
                  <a:pt x="1567260" y="156726"/>
                </a:cubicBezTo>
                <a:lnTo>
                  <a:pt x="1567260" y="2793024"/>
                </a:lnTo>
                <a:cubicBezTo>
                  <a:pt x="1567260" y="2879581"/>
                  <a:pt x="1497091" y="2949750"/>
                  <a:pt x="1410534" y="2949750"/>
                </a:cubicBezTo>
                <a:lnTo>
                  <a:pt x="156726" y="2949750"/>
                </a:lnTo>
                <a:cubicBezTo>
                  <a:pt x="70169" y="2949750"/>
                  <a:pt x="0" y="2879581"/>
                  <a:pt x="0" y="2793024"/>
                </a:cubicBezTo>
                <a:lnTo>
                  <a:pt x="0" y="1567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583" tIns="152583" rIns="152583" bIns="152583" numCol="1" spcCol="1270" anchor="t" anchorCtr="0">
            <a:noAutofit/>
          </a:bodyPr>
          <a:lstStyle/>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12 monthly sessions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Timing, format, topics based on Grantee interests/ priorities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Some training will be open to the public</a:t>
            </a:r>
          </a:p>
        </p:txBody>
      </p:sp>
      <p:sp>
        <p:nvSpPr>
          <p:cNvPr id="29" name="Freeform: Shape 28">
            <a:extLst>
              <a:ext uri="{FF2B5EF4-FFF2-40B4-BE49-F238E27FC236}">
                <a16:creationId xmlns:a16="http://schemas.microsoft.com/office/drawing/2014/main" id="{5FA0439D-926B-9CBC-41CB-90C394C8E756}"/>
              </a:ext>
            </a:extLst>
          </p:cNvPr>
          <p:cNvSpPr/>
          <p:nvPr/>
        </p:nvSpPr>
        <p:spPr>
          <a:xfrm>
            <a:off x="6941051" y="2792154"/>
            <a:ext cx="503693" cy="390202"/>
          </a:xfrm>
          <a:custGeom>
            <a:avLst/>
            <a:gdLst>
              <a:gd name="connsiteX0" fmla="*/ 0 w 503693"/>
              <a:gd name="connsiteY0" fmla="*/ 78040 h 390202"/>
              <a:gd name="connsiteX1" fmla="*/ 308592 w 503693"/>
              <a:gd name="connsiteY1" fmla="*/ 78040 h 390202"/>
              <a:gd name="connsiteX2" fmla="*/ 308592 w 503693"/>
              <a:gd name="connsiteY2" fmla="*/ 0 h 390202"/>
              <a:gd name="connsiteX3" fmla="*/ 503693 w 503693"/>
              <a:gd name="connsiteY3" fmla="*/ 195101 h 390202"/>
              <a:gd name="connsiteX4" fmla="*/ 308592 w 503693"/>
              <a:gd name="connsiteY4" fmla="*/ 390202 h 390202"/>
              <a:gd name="connsiteX5" fmla="*/ 308592 w 503693"/>
              <a:gd name="connsiteY5" fmla="*/ 312162 h 390202"/>
              <a:gd name="connsiteX6" fmla="*/ 0 w 503693"/>
              <a:gd name="connsiteY6" fmla="*/ 312162 h 390202"/>
              <a:gd name="connsiteX7" fmla="*/ 0 w 503693"/>
              <a:gd name="connsiteY7" fmla="*/ 78040 h 3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93" h="390202">
                <a:moveTo>
                  <a:pt x="0" y="78040"/>
                </a:moveTo>
                <a:lnTo>
                  <a:pt x="308592" y="78040"/>
                </a:lnTo>
                <a:lnTo>
                  <a:pt x="308592" y="0"/>
                </a:lnTo>
                <a:lnTo>
                  <a:pt x="503693" y="195101"/>
                </a:lnTo>
                <a:lnTo>
                  <a:pt x="308592" y="390202"/>
                </a:lnTo>
                <a:lnTo>
                  <a:pt x="308592" y="312162"/>
                </a:lnTo>
                <a:lnTo>
                  <a:pt x="0" y="312162"/>
                </a:lnTo>
                <a:lnTo>
                  <a:pt x="0" y="780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40" rIns="117061" bIns="780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30" name="Freeform: Shape 29">
            <a:extLst>
              <a:ext uri="{FF2B5EF4-FFF2-40B4-BE49-F238E27FC236}">
                <a16:creationId xmlns:a16="http://schemas.microsoft.com/office/drawing/2014/main" id="{5C1D8D78-8668-F518-F59E-D7BB3EC506E2}"/>
              </a:ext>
            </a:extLst>
          </p:cNvPr>
          <p:cNvSpPr/>
          <p:nvPr/>
        </p:nvSpPr>
        <p:spPr>
          <a:xfrm>
            <a:off x="7653824" y="2731665"/>
            <a:ext cx="1567260" cy="766769"/>
          </a:xfrm>
          <a:custGeom>
            <a:avLst/>
            <a:gdLst>
              <a:gd name="connsiteX0" fmla="*/ 0 w 1567260"/>
              <a:gd name="connsiteY0" fmla="*/ 76677 h 766769"/>
              <a:gd name="connsiteX1" fmla="*/ 76677 w 1567260"/>
              <a:gd name="connsiteY1" fmla="*/ 0 h 766769"/>
              <a:gd name="connsiteX2" fmla="*/ 1490583 w 1567260"/>
              <a:gd name="connsiteY2" fmla="*/ 0 h 766769"/>
              <a:gd name="connsiteX3" fmla="*/ 1567260 w 1567260"/>
              <a:gd name="connsiteY3" fmla="*/ 76677 h 766769"/>
              <a:gd name="connsiteX4" fmla="*/ 1567260 w 1567260"/>
              <a:gd name="connsiteY4" fmla="*/ 690092 h 766769"/>
              <a:gd name="connsiteX5" fmla="*/ 1490583 w 1567260"/>
              <a:gd name="connsiteY5" fmla="*/ 766769 h 766769"/>
              <a:gd name="connsiteX6" fmla="*/ 76677 w 1567260"/>
              <a:gd name="connsiteY6" fmla="*/ 766769 h 766769"/>
              <a:gd name="connsiteX7" fmla="*/ 0 w 1567260"/>
              <a:gd name="connsiteY7" fmla="*/ 690092 h 766769"/>
              <a:gd name="connsiteX8" fmla="*/ 0 w 1567260"/>
              <a:gd name="connsiteY8" fmla="*/ 76677 h 76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766769">
                <a:moveTo>
                  <a:pt x="0" y="76677"/>
                </a:moveTo>
                <a:cubicBezTo>
                  <a:pt x="0" y="34329"/>
                  <a:pt x="34329" y="0"/>
                  <a:pt x="76677" y="0"/>
                </a:cubicBezTo>
                <a:lnTo>
                  <a:pt x="1490583" y="0"/>
                </a:lnTo>
                <a:cubicBezTo>
                  <a:pt x="1532931" y="0"/>
                  <a:pt x="1567260" y="34329"/>
                  <a:pt x="1567260" y="76677"/>
                </a:cubicBezTo>
                <a:lnTo>
                  <a:pt x="1567260" y="690092"/>
                </a:lnTo>
                <a:cubicBezTo>
                  <a:pt x="1567260" y="732440"/>
                  <a:pt x="1532931" y="766769"/>
                  <a:pt x="1490583" y="766769"/>
                </a:cubicBezTo>
                <a:lnTo>
                  <a:pt x="76677" y="766769"/>
                </a:lnTo>
                <a:cubicBezTo>
                  <a:pt x="34329" y="766769"/>
                  <a:pt x="0" y="732440"/>
                  <a:pt x="0" y="690092"/>
                </a:cubicBezTo>
                <a:lnTo>
                  <a:pt x="0" y="76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12740" numCol="1" spcCol="1270" anchor="t" anchorCtr="0">
            <a:noAutofit/>
          </a:bodyPr>
          <a:lstStyle/>
          <a:p>
            <a:pPr marL="0" lvl="0" indent="0" algn="l" defTabSz="666750">
              <a:lnSpc>
                <a:spcPct val="90000"/>
              </a:lnSpc>
              <a:spcBef>
                <a:spcPct val="0"/>
              </a:spcBef>
              <a:spcAft>
                <a:spcPct val="35000"/>
              </a:spcAft>
              <a:buNone/>
            </a:pPr>
            <a:r>
              <a:rPr lang="en-US" sz="1600" kern="1200" dirty="0">
                <a:latin typeface="Avenir Next LT Pro" panose="020B0504020202020204" pitchFamily="34" charset="0"/>
              </a:rPr>
              <a:t>Peer Learning</a:t>
            </a:r>
          </a:p>
        </p:txBody>
      </p:sp>
      <p:sp>
        <p:nvSpPr>
          <p:cNvPr id="31" name="Freeform: Shape 30">
            <a:extLst>
              <a:ext uri="{FF2B5EF4-FFF2-40B4-BE49-F238E27FC236}">
                <a16:creationId xmlns:a16="http://schemas.microsoft.com/office/drawing/2014/main" id="{A2389A2E-C36F-E16F-F5B4-7A6883EC6F24}"/>
              </a:ext>
            </a:extLst>
          </p:cNvPr>
          <p:cNvSpPr/>
          <p:nvPr/>
        </p:nvSpPr>
        <p:spPr>
          <a:xfrm>
            <a:off x="7974830" y="3349951"/>
            <a:ext cx="1567260" cy="2842644"/>
          </a:xfrm>
          <a:custGeom>
            <a:avLst/>
            <a:gdLst>
              <a:gd name="connsiteX0" fmla="*/ 0 w 1567260"/>
              <a:gd name="connsiteY0" fmla="*/ 156726 h 2949750"/>
              <a:gd name="connsiteX1" fmla="*/ 156726 w 1567260"/>
              <a:gd name="connsiteY1" fmla="*/ 0 h 2949750"/>
              <a:gd name="connsiteX2" fmla="*/ 1410534 w 1567260"/>
              <a:gd name="connsiteY2" fmla="*/ 0 h 2949750"/>
              <a:gd name="connsiteX3" fmla="*/ 1567260 w 1567260"/>
              <a:gd name="connsiteY3" fmla="*/ 156726 h 2949750"/>
              <a:gd name="connsiteX4" fmla="*/ 1567260 w 1567260"/>
              <a:gd name="connsiteY4" fmla="*/ 2793024 h 2949750"/>
              <a:gd name="connsiteX5" fmla="*/ 1410534 w 1567260"/>
              <a:gd name="connsiteY5" fmla="*/ 2949750 h 2949750"/>
              <a:gd name="connsiteX6" fmla="*/ 156726 w 1567260"/>
              <a:gd name="connsiteY6" fmla="*/ 2949750 h 2949750"/>
              <a:gd name="connsiteX7" fmla="*/ 0 w 1567260"/>
              <a:gd name="connsiteY7" fmla="*/ 2793024 h 2949750"/>
              <a:gd name="connsiteX8" fmla="*/ 0 w 1567260"/>
              <a:gd name="connsiteY8" fmla="*/ 156726 h 29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2949750">
                <a:moveTo>
                  <a:pt x="0" y="156726"/>
                </a:moveTo>
                <a:cubicBezTo>
                  <a:pt x="0" y="70169"/>
                  <a:pt x="70169" y="0"/>
                  <a:pt x="156726" y="0"/>
                </a:cubicBezTo>
                <a:lnTo>
                  <a:pt x="1410534" y="0"/>
                </a:lnTo>
                <a:cubicBezTo>
                  <a:pt x="1497091" y="0"/>
                  <a:pt x="1567260" y="70169"/>
                  <a:pt x="1567260" y="156726"/>
                </a:cubicBezTo>
                <a:lnTo>
                  <a:pt x="1567260" y="2793024"/>
                </a:lnTo>
                <a:cubicBezTo>
                  <a:pt x="1567260" y="2879581"/>
                  <a:pt x="1497091" y="2949750"/>
                  <a:pt x="1410534" y="2949750"/>
                </a:cubicBezTo>
                <a:lnTo>
                  <a:pt x="156726" y="2949750"/>
                </a:lnTo>
                <a:cubicBezTo>
                  <a:pt x="70169" y="2949750"/>
                  <a:pt x="0" y="2879581"/>
                  <a:pt x="0" y="2793024"/>
                </a:cubicBezTo>
                <a:lnTo>
                  <a:pt x="0" y="1567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583" tIns="152583" rIns="152583" bIns="152583" numCol="1" spcCol="1270" anchor="t" anchorCtr="0">
            <a:noAutofit/>
          </a:bodyPr>
          <a:lstStyle/>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Learning exchange activities and tools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Based on Grantee interests/ priorities shared in plans and with Coaches</a:t>
            </a:r>
          </a:p>
        </p:txBody>
      </p:sp>
      <p:sp>
        <p:nvSpPr>
          <p:cNvPr id="32" name="Freeform: Shape 31">
            <a:extLst>
              <a:ext uri="{FF2B5EF4-FFF2-40B4-BE49-F238E27FC236}">
                <a16:creationId xmlns:a16="http://schemas.microsoft.com/office/drawing/2014/main" id="{66B80938-1BDE-B0CB-31F2-BDBC38823BC0}"/>
              </a:ext>
            </a:extLst>
          </p:cNvPr>
          <p:cNvSpPr/>
          <p:nvPr/>
        </p:nvSpPr>
        <p:spPr>
          <a:xfrm>
            <a:off x="9458676" y="2792154"/>
            <a:ext cx="503693" cy="390202"/>
          </a:xfrm>
          <a:custGeom>
            <a:avLst/>
            <a:gdLst>
              <a:gd name="connsiteX0" fmla="*/ 0 w 503693"/>
              <a:gd name="connsiteY0" fmla="*/ 78040 h 390202"/>
              <a:gd name="connsiteX1" fmla="*/ 308592 w 503693"/>
              <a:gd name="connsiteY1" fmla="*/ 78040 h 390202"/>
              <a:gd name="connsiteX2" fmla="*/ 308592 w 503693"/>
              <a:gd name="connsiteY2" fmla="*/ 0 h 390202"/>
              <a:gd name="connsiteX3" fmla="*/ 503693 w 503693"/>
              <a:gd name="connsiteY3" fmla="*/ 195101 h 390202"/>
              <a:gd name="connsiteX4" fmla="*/ 308592 w 503693"/>
              <a:gd name="connsiteY4" fmla="*/ 390202 h 390202"/>
              <a:gd name="connsiteX5" fmla="*/ 308592 w 503693"/>
              <a:gd name="connsiteY5" fmla="*/ 312162 h 390202"/>
              <a:gd name="connsiteX6" fmla="*/ 0 w 503693"/>
              <a:gd name="connsiteY6" fmla="*/ 312162 h 390202"/>
              <a:gd name="connsiteX7" fmla="*/ 0 w 503693"/>
              <a:gd name="connsiteY7" fmla="*/ 78040 h 39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693" h="390202">
                <a:moveTo>
                  <a:pt x="0" y="78040"/>
                </a:moveTo>
                <a:lnTo>
                  <a:pt x="308592" y="78040"/>
                </a:lnTo>
                <a:lnTo>
                  <a:pt x="308592" y="0"/>
                </a:lnTo>
                <a:lnTo>
                  <a:pt x="503693" y="195101"/>
                </a:lnTo>
                <a:lnTo>
                  <a:pt x="308592" y="390202"/>
                </a:lnTo>
                <a:lnTo>
                  <a:pt x="308592" y="312162"/>
                </a:lnTo>
                <a:lnTo>
                  <a:pt x="0" y="312162"/>
                </a:lnTo>
                <a:lnTo>
                  <a:pt x="0" y="7804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8040" rIns="117061" bIns="78040" numCol="1" spcCol="1270" anchor="ctr" anchorCtr="0">
            <a:noAutofit/>
          </a:bodyPr>
          <a:lstStyle/>
          <a:p>
            <a:pPr marL="0" lvl="0" indent="0" algn="ctr" defTabSz="533400">
              <a:lnSpc>
                <a:spcPct val="90000"/>
              </a:lnSpc>
              <a:spcBef>
                <a:spcPct val="0"/>
              </a:spcBef>
              <a:spcAft>
                <a:spcPct val="35000"/>
              </a:spcAft>
              <a:buNone/>
            </a:pPr>
            <a:endParaRPr lang="en-US" sz="1200" kern="1200"/>
          </a:p>
        </p:txBody>
      </p:sp>
      <p:sp>
        <p:nvSpPr>
          <p:cNvPr id="33" name="Freeform: Shape 32">
            <a:extLst>
              <a:ext uri="{FF2B5EF4-FFF2-40B4-BE49-F238E27FC236}">
                <a16:creationId xmlns:a16="http://schemas.microsoft.com/office/drawing/2014/main" id="{6477DEE8-4ACB-07E5-8A4A-0DC6E120F92E}"/>
              </a:ext>
            </a:extLst>
          </p:cNvPr>
          <p:cNvSpPr/>
          <p:nvPr/>
        </p:nvSpPr>
        <p:spPr>
          <a:xfrm>
            <a:off x="10171449" y="2731665"/>
            <a:ext cx="1567260" cy="766769"/>
          </a:xfrm>
          <a:custGeom>
            <a:avLst/>
            <a:gdLst>
              <a:gd name="connsiteX0" fmla="*/ 0 w 1567260"/>
              <a:gd name="connsiteY0" fmla="*/ 76677 h 766769"/>
              <a:gd name="connsiteX1" fmla="*/ 76677 w 1567260"/>
              <a:gd name="connsiteY1" fmla="*/ 0 h 766769"/>
              <a:gd name="connsiteX2" fmla="*/ 1490583 w 1567260"/>
              <a:gd name="connsiteY2" fmla="*/ 0 h 766769"/>
              <a:gd name="connsiteX3" fmla="*/ 1567260 w 1567260"/>
              <a:gd name="connsiteY3" fmla="*/ 76677 h 766769"/>
              <a:gd name="connsiteX4" fmla="*/ 1567260 w 1567260"/>
              <a:gd name="connsiteY4" fmla="*/ 690092 h 766769"/>
              <a:gd name="connsiteX5" fmla="*/ 1490583 w 1567260"/>
              <a:gd name="connsiteY5" fmla="*/ 766769 h 766769"/>
              <a:gd name="connsiteX6" fmla="*/ 76677 w 1567260"/>
              <a:gd name="connsiteY6" fmla="*/ 766769 h 766769"/>
              <a:gd name="connsiteX7" fmla="*/ 0 w 1567260"/>
              <a:gd name="connsiteY7" fmla="*/ 690092 h 766769"/>
              <a:gd name="connsiteX8" fmla="*/ 0 w 1567260"/>
              <a:gd name="connsiteY8" fmla="*/ 76677 h 76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766769">
                <a:moveTo>
                  <a:pt x="0" y="76677"/>
                </a:moveTo>
                <a:cubicBezTo>
                  <a:pt x="0" y="34329"/>
                  <a:pt x="34329" y="0"/>
                  <a:pt x="76677" y="0"/>
                </a:cubicBezTo>
                <a:lnTo>
                  <a:pt x="1490583" y="0"/>
                </a:lnTo>
                <a:cubicBezTo>
                  <a:pt x="1532931" y="0"/>
                  <a:pt x="1567260" y="34329"/>
                  <a:pt x="1567260" y="76677"/>
                </a:cubicBezTo>
                <a:lnTo>
                  <a:pt x="1567260" y="690092"/>
                </a:lnTo>
                <a:cubicBezTo>
                  <a:pt x="1567260" y="732440"/>
                  <a:pt x="1532931" y="766769"/>
                  <a:pt x="1490583" y="766769"/>
                </a:cubicBezTo>
                <a:lnTo>
                  <a:pt x="76677" y="766769"/>
                </a:lnTo>
                <a:cubicBezTo>
                  <a:pt x="34329" y="766769"/>
                  <a:pt x="0" y="732440"/>
                  <a:pt x="0" y="690092"/>
                </a:cubicBezTo>
                <a:lnTo>
                  <a:pt x="0" y="766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312740" numCol="1" spcCol="1270" anchor="t" anchorCtr="0">
            <a:noAutofit/>
          </a:bodyPr>
          <a:lstStyle/>
          <a:p>
            <a:pPr marL="0" lvl="0" indent="0" algn="l" defTabSz="666750">
              <a:lnSpc>
                <a:spcPct val="90000"/>
              </a:lnSpc>
              <a:spcBef>
                <a:spcPct val="0"/>
              </a:spcBef>
              <a:spcAft>
                <a:spcPct val="35000"/>
              </a:spcAft>
              <a:buNone/>
            </a:pPr>
            <a:r>
              <a:rPr lang="en-US" sz="1600" kern="1200" dirty="0">
                <a:latin typeface="Avenir Next LT Pro" panose="020B0504020202020204" pitchFamily="34" charset="0"/>
              </a:rPr>
              <a:t>Grantwriting Support</a:t>
            </a:r>
          </a:p>
        </p:txBody>
      </p:sp>
      <p:sp>
        <p:nvSpPr>
          <p:cNvPr id="34" name="Freeform: Shape 33">
            <a:extLst>
              <a:ext uri="{FF2B5EF4-FFF2-40B4-BE49-F238E27FC236}">
                <a16:creationId xmlns:a16="http://schemas.microsoft.com/office/drawing/2014/main" id="{61E31CFA-EF49-517E-9F4A-905114C3C890}"/>
              </a:ext>
            </a:extLst>
          </p:cNvPr>
          <p:cNvSpPr/>
          <p:nvPr/>
        </p:nvSpPr>
        <p:spPr>
          <a:xfrm>
            <a:off x="10492455" y="3349951"/>
            <a:ext cx="1567260" cy="2842644"/>
          </a:xfrm>
          <a:custGeom>
            <a:avLst/>
            <a:gdLst>
              <a:gd name="connsiteX0" fmla="*/ 0 w 1567260"/>
              <a:gd name="connsiteY0" fmla="*/ 156726 h 2949750"/>
              <a:gd name="connsiteX1" fmla="*/ 156726 w 1567260"/>
              <a:gd name="connsiteY1" fmla="*/ 0 h 2949750"/>
              <a:gd name="connsiteX2" fmla="*/ 1410534 w 1567260"/>
              <a:gd name="connsiteY2" fmla="*/ 0 h 2949750"/>
              <a:gd name="connsiteX3" fmla="*/ 1567260 w 1567260"/>
              <a:gd name="connsiteY3" fmla="*/ 156726 h 2949750"/>
              <a:gd name="connsiteX4" fmla="*/ 1567260 w 1567260"/>
              <a:gd name="connsiteY4" fmla="*/ 2793024 h 2949750"/>
              <a:gd name="connsiteX5" fmla="*/ 1410534 w 1567260"/>
              <a:gd name="connsiteY5" fmla="*/ 2949750 h 2949750"/>
              <a:gd name="connsiteX6" fmla="*/ 156726 w 1567260"/>
              <a:gd name="connsiteY6" fmla="*/ 2949750 h 2949750"/>
              <a:gd name="connsiteX7" fmla="*/ 0 w 1567260"/>
              <a:gd name="connsiteY7" fmla="*/ 2793024 h 2949750"/>
              <a:gd name="connsiteX8" fmla="*/ 0 w 1567260"/>
              <a:gd name="connsiteY8" fmla="*/ 156726 h 294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60" h="2949750">
                <a:moveTo>
                  <a:pt x="0" y="156726"/>
                </a:moveTo>
                <a:cubicBezTo>
                  <a:pt x="0" y="70169"/>
                  <a:pt x="70169" y="0"/>
                  <a:pt x="156726" y="0"/>
                </a:cubicBezTo>
                <a:lnTo>
                  <a:pt x="1410534" y="0"/>
                </a:lnTo>
                <a:cubicBezTo>
                  <a:pt x="1497091" y="0"/>
                  <a:pt x="1567260" y="70169"/>
                  <a:pt x="1567260" y="156726"/>
                </a:cubicBezTo>
                <a:lnTo>
                  <a:pt x="1567260" y="2793024"/>
                </a:lnTo>
                <a:cubicBezTo>
                  <a:pt x="1567260" y="2879581"/>
                  <a:pt x="1497091" y="2949750"/>
                  <a:pt x="1410534" y="2949750"/>
                </a:cubicBezTo>
                <a:lnTo>
                  <a:pt x="156726" y="2949750"/>
                </a:lnTo>
                <a:cubicBezTo>
                  <a:pt x="70169" y="2949750"/>
                  <a:pt x="0" y="2879581"/>
                  <a:pt x="0" y="2793024"/>
                </a:cubicBezTo>
                <a:lnTo>
                  <a:pt x="0" y="156726"/>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583" tIns="152583" rIns="152583" bIns="152583" numCol="1" spcCol="1270" anchor="t" anchorCtr="0">
            <a:noAutofit/>
          </a:bodyPr>
          <a:lstStyle/>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Support in writing 4 grant applications</a:t>
            </a:r>
          </a:p>
          <a:p>
            <a:pPr marL="114300" lvl="1" indent="-114300" algn="l" defTabSz="666750">
              <a:lnSpc>
                <a:spcPct val="90000"/>
              </a:lnSpc>
              <a:spcBef>
                <a:spcPct val="0"/>
              </a:spcBef>
              <a:spcAft>
                <a:spcPct val="15000"/>
              </a:spcAft>
              <a:buChar char="•"/>
            </a:pPr>
            <a:r>
              <a:rPr lang="en-US" sz="1400" kern="1200" dirty="0">
                <a:latin typeface="Avenir Next LT Pro" panose="020B0504020202020204" pitchFamily="34" charset="0"/>
              </a:rPr>
              <a:t>Help developing “boilerplate” grant language, if desired</a:t>
            </a:r>
          </a:p>
          <a:p>
            <a:pPr marL="114300" lvl="1" indent="-114300" algn="l" defTabSz="666750">
              <a:lnSpc>
                <a:spcPct val="90000"/>
              </a:lnSpc>
              <a:spcBef>
                <a:spcPct val="0"/>
              </a:spcBef>
              <a:spcAft>
                <a:spcPct val="15000"/>
              </a:spcAft>
              <a:buChar char="•"/>
            </a:pPr>
            <a:endParaRPr lang="en-US" sz="1400" kern="1200" dirty="0">
              <a:latin typeface="Avenir Next LT Pro" panose="020B0504020202020204" pitchFamily="34" charset="0"/>
            </a:endParaRPr>
          </a:p>
        </p:txBody>
      </p:sp>
    </p:spTree>
    <p:extLst>
      <p:ext uri="{BB962C8B-B14F-4D97-AF65-F5344CB8AC3E}">
        <p14:creationId xmlns:p14="http://schemas.microsoft.com/office/powerpoint/2010/main" val="4670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0203"/>
          <a:stretch/>
        </p:blipFill>
        <p:spPr bwMode="auto">
          <a:xfrm>
            <a:off x="166983" y="1572322"/>
            <a:ext cx="11858034" cy="749792"/>
          </a:xfrm>
          <a:prstGeom prst="rect">
            <a:avLst/>
          </a:prstGeom>
          <a:ln>
            <a:noFill/>
          </a:ln>
          <a:extLst>
            <a:ext uri="{53640926-AAD7-44D8-BBD7-CCE9431645EC}">
              <a14:shadowObscured xmlns:a14="http://schemas.microsoft.com/office/drawing/2010/main"/>
            </a:ext>
          </a:extLst>
        </p:spPr>
      </p:pic>
      <p:pic>
        <p:nvPicPr>
          <p:cNvPr id="3" name="Picture 2"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6" t="9639" r="82457" b="72464"/>
          <a:stretch/>
        </p:blipFill>
        <p:spPr bwMode="auto">
          <a:xfrm>
            <a:off x="272200" y="2315358"/>
            <a:ext cx="2049515" cy="1310466"/>
          </a:xfrm>
          <a:prstGeom prst="rect">
            <a:avLst/>
          </a:prstGeom>
          <a:ln>
            <a:noFill/>
          </a:ln>
          <a:extLst>
            <a:ext uri="{53640926-AAD7-44D8-BBD7-CCE9431645EC}">
              <a14:shadowObscured xmlns:a14="http://schemas.microsoft.com/office/drawing/2010/main"/>
            </a:ext>
          </a:extLst>
        </p:spPr>
      </p:pic>
      <p:pic>
        <p:nvPicPr>
          <p:cNvPr id="4" name="Picture 3"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5" t="27225" r="80462" b="59564"/>
          <a:stretch/>
        </p:blipFill>
        <p:spPr bwMode="auto">
          <a:xfrm>
            <a:off x="1125180" y="3684829"/>
            <a:ext cx="1363473" cy="892080"/>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23" t="33005" r="66326" b="47853"/>
          <a:stretch/>
        </p:blipFill>
        <p:spPr bwMode="auto">
          <a:xfrm>
            <a:off x="2802521" y="3566761"/>
            <a:ext cx="1655884" cy="1340008"/>
          </a:xfrm>
          <a:prstGeom prst="rect">
            <a:avLst/>
          </a:prstGeom>
          <a:ln>
            <a:noFill/>
          </a:ln>
          <a:extLst>
            <a:ext uri="{53640926-AAD7-44D8-BBD7-CCE9431645EC}">
              <a14:shadowObscured xmlns:a14="http://schemas.microsoft.com/office/drawing/2010/main"/>
            </a:ext>
          </a:extLst>
        </p:spPr>
      </p:pic>
      <p:pic>
        <p:nvPicPr>
          <p:cNvPr id="6" name="Picture 5"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84" t="48933" r="7901" b="44597"/>
          <a:stretch/>
        </p:blipFill>
        <p:spPr bwMode="auto">
          <a:xfrm>
            <a:off x="4458405" y="4907217"/>
            <a:ext cx="7046627" cy="473820"/>
          </a:xfrm>
          <a:prstGeom prst="rect">
            <a:avLst/>
          </a:prstGeom>
          <a:ln>
            <a:noFill/>
          </a:ln>
          <a:extLst>
            <a:ext uri="{53640926-AAD7-44D8-BBD7-CCE9431645EC}">
              <a14:shadowObscured xmlns:a14="http://schemas.microsoft.com/office/drawing/2010/main"/>
            </a:ext>
          </a:extLst>
        </p:spPr>
      </p:pic>
      <p:pic>
        <p:nvPicPr>
          <p:cNvPr id="7" name="Picture 6"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633" t="55107" r="1610" b="37818"/>
          <a:stretch/>
        </p:blipFill>
        <p:spPr bwMode="auto">
          <a:xfrm>
            <a:off x="9704844" y="5381485"/>
            <a:ext cx="2073697" cy="473819"/>
          </a:xfrm>
          <a:prstGeom prst="rect">
            <a:avLst/>
          </a:prstGeom>
          <a:ln>
            <a:noFill/>
          </a:ln>
          <a:extLst>
            <a:ext uri="{53640926-AAD7-44D8-BBD7-CCE9431645EC}">
              <a14:shadowObscured xmlns:a14="http://schemas.microsoft.com/office/drawing/2010/main"/>
            </a:ext>
          </a:extLst>
        </p:spPr>
      </p:pic>
      <p:pic>
        <p:nvPicPr>
          <p:cNvPr id="8" name="Picture 7" descr="Graphical user interface, text, application, chat or text message&#10;&#10;Description automatically generated">
            <a:extLst>
              <a:ext uri="{FF2B5EF4-FFF2-40B4-BE49-F238E27FC236}">
                <a16:creationId xmlns:a16="http://schemas.microsoft.com/office/drawing/2014/main" id="{00A8621B-1366-E548-26E4-24A80D185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725" b="31120"/>
          <a:stretch/>
        </p:blipFill>
        <p:spPr bwMode="auto">
          <a:xfrm>
            <a:off x="272200" y="5822165"/>
            <a:ext cx="11692857" cy="507407"/>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73597051-8522-74CF-A7DD-2E1DBDFD57F5}"/>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Accelerator Initiative Timeline: </a:t>
            </a:r>
          </a:p>
          <a:p>
            <a:r>
              <a:rPr lang="en-US" dirty="0"/>
              <a:t>August 2022 – December 2024</a:t>
            </a:r>
          </a:p>
        </p:txBody>
      </p:sp>
      <p:sp>
        <p:nvSpPr>
          <p:cNvPr id="19" name="Oval 18">
            <a:extLst>
              <a:ext uri="{FF2B5EF4-FFF2-40B4-BE49-F238E27FC236}">
                <a16:creationId xmlns:a16="http://schemas.microsoft.com/office/drawing/2014/main" id="{F7C3D24B-C485-57DC-4C94-5E2C25FC3FA8}"/>
              </a:ext>
            </a:extLst>
          </p:cNvPr>
          <p:cNvSpPr/>
          <p:nvPr/>
        </p:nvSpPr>
        <p:spPr>
          <a:xfrm>
            <a:off x="4102769" y="1635791"/>
            <a:ext cx="493294" cy="457698"/>
          </a:xfrm>
          <a:prstGeom prst="ellipse">
            <a:avLst/>
          </a:prstGeom>
          <a:noFill/>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6923-1CB8-CD87-6E6D-877D84142BCD}"/>
              </a:ext>
            </a:extLst>
          </p:cNvPr>
          <p:cNvSpPr>
            <a:spLocks noGrp="1"/>
          </p:cNvSpPr>
          <p:nvPr>
            <p:ph type="title"/>
          </p:nvPr>
        </p:nvSpPr>
        <p:spPr>
          <a:xfrm>
            <a:off x="304800" y="196180"/>
            <a:ext cx="10058400" cy="1450757"/>
          </a:xfrm>
        </p:spPr>
        <p:txBody>
          <a:bodyPr>
            <a:normAutofit/>
          </a:bodyPr>
          <a:lstStyle/>
          <a:p>
            <a:r>
              <a:rPr lang="en-US" dirty="0"/>
              <a:t>Accelerator Grantees</a:t>
            </a:r>
          </a:p>
        </p:txBody>
      </p:sp>
      <p:sp>
        <p:nvSpPr>
          <p:cNvPr id="8" name="Content Placeholder 7">
            <a:extLst>
              <a:ext uri="{FF2B5EF4-FFF2-40B4-BE49-F238E27FC236}">
                <a16:creationId xmlns:a16="http://schemas.microsoft.com/office/drawing/2014/main" id="{8F659873-B3FF-FD96-B455-61049E70A8C4}"/>
              </a:ext>
            </a:extLst>
          </p:cNvPr>
          <p:cNvSpPr>
            <a:spLocks noGrp="1"/>
          </p:cNvSpPr>
          <p:nvPr>
            <p:ph sz="half" idx="2"/>
          </p:nvPr>
        </p:nvSpPr>
        <p:spPr>
          <a:xfrm>
            <a:off x="1158240" y="1371600"/>
            <a:ext cx="4937760" cy="4876799"/>
          </a:xfrm>
        </p:spPr>
        <p:txBody>
          <a:bodyPr>
            <a:normAutofit/>
          </a:bodyPr>
          <a:lstStyle/>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Centers of Wellness for Urban Women</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Clark &amp; Floyd County System of Care</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Connection Cafe</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Hammond Hispanic Community Committee</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Holistic Evolution</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Imani and Unidad, Inc.</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Indiana Recovery Alliance</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Latino/a Youth Collective of Indiana Inc.</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The LGBTQ Center</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Live Well Kosciusko</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Mental Health Awareness Of Michiana, Inc.</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Perseverance Partners, LLP</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err="1">
                <a:solidFill>
                  <a:srgbClr val="000000"/>
                </a:solidFill>
                <a:effectLst/>
                <a:latin typeface="+mj-lt"/>
              </a:rPr>
              <a:t>ProjectME</a:t>
            </a:r>
            <a:r>
              <a:rPr lang="en-US" sz="1800" b="0" i="0" u="none" strike="noStrike" kern="1200" dirty="0">
                <a:solidFill>
                  <a:srgbClr val="000000"/>
                </a:solidFill>
                <a:effectLst/>
                <a:latin typeface="+mj-lt"/>
              </a:rPr>
              <a:t>-FW</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err="1">
                <a:solidFill>
                  <a:srgbClr val="000000"/>
                </a:solidFill>
                <a:effectLst/>
                <a:latin typeface="+mj-lt"/>
              </a:rPr>
              <a:t>ShipHappens</a:t>
            </a:r>
            <a:r>
              <a:rPr lang="en-US" sz="1800" b="0" i="0" u="none" strike="noStrike" kern="1200" dirty="0">
                <a:solidFill>
                  <a:srgbClr val="000000"/>
                </a:solidFill>
                <a:effectLst/>
                <a:latin typeface="+mj-lt"/>
              </a:rPr>
              <a:t>, Inc.</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The Ross Foundation</a:t>
            </a:r>
            <a:endParaRPr lang="en-US" sz="1800" b="0" i="0" u="none" strike="noStrike" dirty="0">
              <a:effectLst/>
              <a:latin typeface="+mj-lt"/>
            </a:endParaRPr>
          </a:p>
          <a:p>
            <a:pPr marL="0" algn="l" rtl="0" eaLnBrk="1" fontAlgn="b" latinLnBrk="0" hangingPunct="1">
              <a:spcBef>
                <a:spcPts val="0"/>
              </a:spcBef>
              <a:spcAft>
                <a:spcPts val="0"/>
              </a:spcAft>
            </a:pPr>
            <a:r>
              <a:rPr lang="en-US" sz="1800" b="0" i="0" u="none" strike="noStrike" kern="1200" dirty="0">
                <a:solidFill>
                  <a:srgbClr val="000000"/>
                </a:solidFill>
                <a:effectLst/>
                <a:latin typeface="+mj-lt"/>
              </a:rPr>
              <a:t>The Shelter, Inc.</a:t>
            </a:r>
            <a:endParaRPr lang="en-US" sz="1800" b="0" i="0" u="none" strike="noStrike" dirty="0">
              <a:effectLst/>
              <a:latin typeface="+mj-lt"/>
            </a:endParaRPr>
          </a:p>
          <a:p>
            <a:endParaRPr lang="en-US" dirty="0"/>
          </a:p>
        </p:txBody>
      </p:sp>
      <p:pic>
        <p:nvPicPr>
          <p:cNvPr id="5" name="Picture 4">
            <a:extLst>
              <a:ext uri="{FF2B5EF4-FFF2-40B4-BE49-F238E27FC236}">
                <a16:creationId xmlns:a16="http://schemas.microsoft.com/office/drawing/2014/main" id="{C48E960F-AACA-D53F-8FF8-A61E4550D652}"/>
              </a:ext>
            </a:extLst>
          </p:cNvPr>
          <p:cNvPicPr>
            <a:picLocks noChangeAspect="1"/>
          </p:cNvPicPr>
          <p:nvPr/>
        </p:nvPicPr>
        <p:blipFill rotWithShape="1">
          <a:blip r:embed="rId3"/>
          <a:srcRect l="4739" r="4224"/>
          <a:stretch/>
        </p:blipFill>
        <p:spPr>
          <a:xfrm>
            <a:off x="6538378" y="719195"/>
            <a:ext cx="3429000" cy="5419609"/>
          </a:xfrm>
          <a:prstGeom prst="rect">
            <a:avLst/>
          </a:prstGeom>
        </p:spPr>
      </p:pic>
    </p:spTree>
    <p:extLst>
      <p:ext uri="{BB962C8B-B14F-4D97-AF65-F5344CB8AC3E}">
        <p14:creationId xmlns:p14="http://schemas.microsoft.com/office/powerpoint/2010/main" val="251025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4E906B-7663-AC68-DBDF-45FE0A0F8EBA}"/>
              </a:ext>
            </a:extLst>
          </p:cNvPr>
          <p:cNvSpPr>
            <a:spLocks noGrp="1"/>
          </p:cNvSpPr>
          <p:nvPr>
            <p:ph type="title"/>
          </p:nvPr>
        </p:nvSpPr>
        <p:spPr>
          <a:xfrm>
            <a:off x="762000" y="640302"/>
            <a:ext cx="8331200" cy="1143000"/>
          </a:xfrm>
        </p:spPr>
        <p:txBody>
          <a:bodyPr/>
          <a:lstStyle/>
          <a:p>
            <a:r>
              <a:rPr lang="en-US" dirty="0"/>
              <a:t>Accelerator Website</a:t>
            </a:r>
          </a:p>
        </p:txBody>
      </p:sp>
      <p:sp>
        <p:nvSpPr>
          <p:cNvPr id="5" name="Content Placeholder 4">
            <a:extLst>
              <a:ext uri="{FF2B5EF4-FFF2-40B4-BE49-F238E27FC236}">
                <a16:creationId xmlns:a16="http://schemas.microsoft.com/office/drawing/2014/main" id="{299DE09B-AA50-508A-B490-6544C8EE6ECA}"/>
              </a:ext>
            </a:extLst>
          </p:cNvPr>
          <p:cNvSpPr>
            <a:spLocks noGrp="1"/>
          </p:cNvSpPr>
          <p:nvPr>
            <p:ph idx="1"/>
          </p:nvPr>
        </p:nvSpPr>
        <p:spPr>
          <a:xfrm>
            <a:off x="183370" y="6400356"/>
            <a:ext cx="5406231" cy="457644"/>
          </a:xfrm>
        </p:spPr>
        <p:txBody>
          <a:bodyPr>
            <a:normAutofit fontScale="70000" lnSpcReduction="20000"/>
          </a:bodyPr>
          <a:lstStyle/>
          <a:p>
            <a:pPr marL="0" indent="0">
              <a:buNone/>
            </a:pPr>
            <a:r>
              <a:rPr lang="en-US" b="1" dirty="0">
                <a:solidFill>
                  <a:schemeClr val="tx1"/>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https://www.acceleratorinitiative.org</a:t>
            </a:r>
            <a:r>
              <a:rPr lang="en-US" b="1" dirty="0">
                <a:solidFill>
                  <a:schemeClr val="tx1"/>
                </a:solidFill>
                <a:latin typeface="Avenir Next LT Pro" panose="020B0504020202020204" pitchFamily="34" charset="0"/>
              </a:rPr>
              <a:t> </a:t>
            </a:r>
          </a:p>
        </p:txBody>
      </p:sp>
      <p:pic>
        <p:nvPicPr>
          <p:cNvPr id="8" name="Picture 7">
            <a:extLst>
              <a:ext uri="{FF2B5EF4-FFF2-40B4-BE49-F238E27FC236}">
                <a16:creationId xmlns:a16="http://schemas.microsoft.com/office/drawing/2014/main" id="{FB50A843-6B47-9978-526F-065F44D80282}"/>
              </a:ext>
            </a:extLst>
          </p:cNvPr>
          <p:cNvPicPr>
            <a:picLocks noChangeAspect="1"/>
          </p:cNvPicPr>
          <p:nvPr/>
        </p:nvPicPr>
        <p:blipFill>
          <a:blip r:embed="rId4"/>
          <a:stretch>
            <a:fillRect/>
          </a:stretch>
        </p:blipFill>
        <p:spPr>
          <a:xfrm>
            <a:off x="1360501" y="1667010"/>
            <a:ext cx="8458200" cy="4550688"/>
          </a:xfrm>
          <a:prstGeom prst="rect">
            <a:avLst/>
          </a:prstGeom>
        </p:spPr>
      </p:pic>
      <p:sp>
        <p:nvSpPr>
          <p:cNvPr id="9" name="Content Placeholder 4">
            <a:extLst>
              <a:ext uri="{FF2B5EF4-FFF2-40B4-BE49-F238E27FC236}">
                <a16:creationId xmlns:a16="http://schemas.microsoft.com/office/drawing/2014/main" id="{1BB4FD00-4B52-A4D0-4A96-2A8E069A0791}"/>
              </a:ext>
            </a:extLst>
          </p:cNvPr>
          <p:cNvSpPr txBox="1">
            <a:spLocks/>
          </p:cNvSpPr>
          <p:nvPr/>
        </p:nvSpPr>
        <p:spPr>
          <a:xfrm>
            <a:off x="6761747" y="6400356"/>
            <a:ext cx="5153526" cy="457644"/>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sz="2400" dirty="0">
                <a:solidFill>
                  <a:schemeClr val="tx1"/>
                </a:solidFill>
                <a:latin typeface="Avenir Next LT Pro" panose="020B0504020202020204" pitchFamily="34" charset="0"/>
              </a:rPr>
              <a:t>accelerator@communitysolutionsinc.net</a:t>
            </a:r>
          </a:p>
        </p:txBody>
      </p:sp>
    </p:spTree>
    <p:extLst>
      <p:ext uri="{BB962C8B-B14F-4D97-AF65-F5344CB8AC3E}">
        <p14:creationId xmlns:p14="http://schemas.microsoft.com/office/powerpoint/2010/main" val="847595436"/>
      </p:ext>
    </p:extLst>
  </p:cSld>
  <p:clrMapOvr>
    <a:masterClrMapping/>
  </p:clrMapOvr>
</p:sld>
</file>

<file path=ppt/theme/theme1.xml><?xml version="1.0" encoding="utf-8"?>
<a:theme xmlns:a="http://schemas.openxmlformats.org/drawingml/2006/main" name="FSSA-Style3">
  <a:themeElements>
    <a:clrScheme name="FSSA">
      <a:dk1>
        <a:sysClr val="windowText" lastClr="000000"/>
      </a:dk1>
      <a:lt1>
        <a:sysClr val="window" lastClr="FFFFFF"/>
      </a:lt1>
      <a:dk2>
        <a:srgbClr val="44546A"/>
      </a:dk2>
      <a:lt2>
        <a:srgbClr val="E7E6E6"/>
      </a:lt2>
      <a:accent1>
        <a:srgbClr val="008C5B"/>
      </a:accent1>
      <a:accent2>
        <a:srgbClr val="265F92"/>
      </a:accent2>
      <a:accent3>
        <a:srgbClr val="77787B"/>
      </a:accent3>
      <a:accent4>
        <a:srgbClr val="BED738"/>
      </a:accent4>
      <a:accent5>
        <a:srgbClr val="FFD100"/>
      </a:accent5>
      <a:accent6>
        <a:srgbClr val="002E6D"/>
      </a:accent6>
      <a:hlink>
        <a:srgbClr val="0563C1"/>
      </a:hlink>
      <a:folHlink>
        <a:srgbClr val="954F72"/>
      </a:folHlink>
    </a:clrScheme>
    <a:fontScheme name="FSSA">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algn="r">
          <a:defRPr sz="3600" b="0" dirty="0" smtClean="0">
            <a:solidFill>
              <a:schemeClr val="tx1"/>
            </a:solidFill>
          </a:defRPr>
        </a:defPPr>
      </a:lstStyle>
    </a:txDef>
  </a:objectDefaults>
  <a:extraClrSchemeLst/>
  <a:extLst>
    <a:ext uri="{05A4C25C-085E-4340-85A3-A5531E510DB2}">
      <thm15:themeFamily xmlns:thm15="http://schemas.microsoft.com/office/thememl/2012/main" name="FSSA-Style03" id="{35E16D7B-3C0B-48F6-9A74-6E39995D2027}" vid="{FE981E90-BC2B-495E-A7FB-158D119F4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498490C551CC41A20B7E2B3FADECC9" ma:contentTypeVersion="3" ma:contentTypeDescription="Create a new document." ma:contentTypeScope="" ma:versionID="7ac9a017c0ca31dbc4d12fc73e2c84eb">
  <xsd:schema xmlns:xsd="http://www.w3.org/2001/XMLSchema" xmlns:xs="http://www.w3.org/2001/XMLSchema" xmlns:p="http://schemas.microsoft.com/office/2006/metadata/properties" xmlns:ns1="http://schemas.microsoft.com/sharepoint/v3" targetNamespace="http://schemas.microsoft.com/office/2006/metadata/properties" ma:root="true" ma:fieldsID="3cc0ea3fa8f52873386242d9791a58d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33BAC-8770-453D-BF5D-A79D3693F79A}">
  <ds:schemaRefs>
    <ds:schemaRef ds:uri="http://schemas.microsoft.com/sharepoint/v3/contenttype/forms"/>
  </ds:schemaRefs>
</ds:datastoreItem>
</file>

<file path=customXml/itemProps2.xml><?xml version="1.0" encoding="utf-8"?>
<ds:datastoreItem xmlns:ds="http://schemas.openxmlformats.org/officeDocument/2006/customXml" ds:itemID="{F9FA2B5A-33BC-49F9-876B-699E3E467060}">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sharepoint/v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4B8E344-B020-44A0-819E-B6860E61D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FSSA-Style-002</Template>
  <TotalTime>744</TotalTime>
  <Words>1585</Words>
  <Application>Microsoft Office PowerPoint</Application>
  <PresentationFormat>Widescreen</PresentationFormat>
  <Paragraphs>149</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Avenir Next LT Pro</vt:lpstr>
      <vt:lpstr>Calibri</vt:lpstr>
      <vt:lpstr>Courier New</vt:lpstr>
      <vt:lpstr>Symbol</vt:lpstr>
      <vt:lpstr>Times New Roman</vt:lpstr>
      <vt:lpstr>Trebuchet MS</vt:lpstr>
      <vt:lpstr>Wingdings</vt:lpstr>
      <vt:lpstr>FSSA-Style3</vt:lpstr>
      <vt:lpstr>PowerPoint Presentation</vt:lpstr>
      <vt:lpstr>PowerPoint Presentation</vt:lpstr>
      <vt:lpstr>About Accelerator</vt:lpstr>
      <vt:lpstr>Purpose     </vt:lpstr>
      <vt:lpstr>More than a Funding Opportunity</vt:lpstr>
      <vt:lpstr>PowerPoint Presentation</vt:lpstr>
      <vt:lpstr>Accelerator Grantees</vt:lpstr>
      <vt:lpstr>Accelerator Website</vt:lpstr>
    </vt:vector>
  </TitlesOfParts>
  <Company>Indiana Family and Social Services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Inkenbrandt, Alan L</dc:creator>
  <cp:keywords>FSSA</cp:keywords>
  <dc:description>Slide show</dc:description>
  <cp:lastModifiedBy>Jones, Kari</cp:lastModifiedBy>
  <cp:revision>2</cp:revision>
  <dcterms:created xsi:type="dcterms:W3CDTF">2021-10-08T18:09:23Z</dcterms:created>
  <dcterms:modified xsi:type="dcterms:W3CDTF">2023-05-09T03:09:03Z</dcterms:modified>
  <cp:category>State of Indiana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0x0101005A498490C551CC41A20B7E2B3FADECC9</vt:lpwstr>
  </property>
  <property fmtid="{D5CDD505-2E9C-101B-9397-08002B2CF9AE}" pid="3" name="Order">
    <vt:r8>900</vt:r8>
  </property>
  <property fmtid="{D5CDD505-2E9C-101B-9397-08002B2CF9AE}" pid="4" name="xd_ProgID">
    <vt:lpwstr/>
  </property>
  <property fmtid="{D5CDD505-2E9C-101B-9397-08002B2CF9AE}" pid="5" name="TemplateUrl">
    <vt:lpwstr/>
  </property>
</Properties>
</file>