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4C_F43D46F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25_2DF22FB4.xml" ContentType="application/vnd.ms-powerpoint.comments+xml"/>
  <Override PartName="/ppt/comments/modernComment_126_C964027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39" r:id="rId6"/>
    <p:sldId id="297" r:id="rId7"/>
    <p:sldId id="310" r:id="rId8"/>
    <p:sldId id="261" r:id="rId9"/>
    <p:sldId id="3853" r:id="rId10"/>
    <p:sldId id="3852" r:id="rId11"/>
    <p:sldId id="260" r:id="rId12"/>
    <p:sldId id="259" r:id="rId13"/>
    <p:sldId id="262" r:id="rId14"/>
    <p:sldId id="311" r:id="rId15"/>
    <p:sldId id="272" r:id="rId16"/>
    <p:sldId id="332" r:id="rId17"/>
    <p:sldId id="263" r:id="rId18"/>
    <p:sldId id="257" r:id="rId19"/>
    <p:sldId id="264" r:id="rId20"/>
    <p:sldId id="265" r:id="rId21"/>
    <p:sldId id="341" r:id="rId22"/>
    <p:sldId id="293" r:id="rId23"/>
    <p:sldId id="294" r:id="rId24"/>
    <p:sldId id="267"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C0946F-CA3C-B9A7-E7B7-59DC651A7F4D}" name="Duke, Amy" initials="DA" userId="S::Amy.Duke@fssa.IN.gov::84cba605-8c6a-44a6-8558-85b3695ad8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8354"/>
    <a:srgbClr val="FCB092"/>
    <a:srgbClr val="008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277F3-C4BC-4875-BA62-43B1B2C1F1C5}" v="297" dt="2023-05-08T17:43:28.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75" d="100"/>
          <a:sy n="75" d="100"/>
        </p:scale>
        <p:origin x="48" y="29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ward, Gina L" userId="465ed715-17cc-4e18-bb38-740eb5dbd4a6" providerId="ADAL" clId="{E5C277F3-C4BC-4875-BA62-43B1B2C1F1C5}"/>
    <pc:docChg chg="undo custSel addSld delSld modSld sldOrd">
      <pc:chgData name="Woodward, Gina L" userId="465ed715-17cc-4e18-bb38-740eb5dbd4a6" providerId="ADAL" clId="{E5C277F3-C4BC-4875-BA62-43B1B2C1F1C5}" dt="2023-05-08T18:38:41.984" v="2917" actId="20577"/>
      <pc:docMkLst>
        <pc:docMk/>
      </pc:docMkLst>
      <pc:sldChg chg="ord">
        <pc:chgData name="Woodward, Gina L" userId="465ed715-17cc-4e18-bb38-740eb5dbd4a6" providerId="ADAL" clId="{E5C277F3-C4BC-4875-BA62-43B1B2C1F1C5}" dt="2023-05-02T18:01:36.747" v="1610"/>
        <pc:sldMkLst>
          <pc:docMk/>
          <pc:sldMk cId="1572071455" sldId="256"/>
        </pc:sldMkLst>
      </pc:sldChg>
      <pc:sldChg chg="ord">
        <pc:chgData name="Woodward, Gina L" userId="465ed715-17cc-4e18-bb38-740eb5dbd4a6" providerId="ADAL" clId="{E5C277F3-C4BC-4875-BA62-43B1B2C1F1C5}" dt="2023-05-08T18:05:49.430" v="2732"/>
        <pc:sldMkLst>
          <pc:docMk/>
          <pc:sldMk cId="3227866006" sldId="257"/>
        </pc:sldMkLst>
      </pc:sldChg>
      <pc:sldChg chg="modSp mod ord">
        <pc:chgData name="Woodward, Gina L" userId="465ed715-17cc-4e18-bb38-740eb5dbd4a6" providerId="ADAL" clId="{E5C277F3-C4BC-4875-BA62-43B1B2C1F1C5}" dt="2023-05-08T17:57:29.704" v="2611"/>
        <pc:sldMkLst>
          <pc:docMk/>
          <pc:sldMk cId="2257718053" sldId="259"/>
        </pc:sldMkLst>
        <pc:spChg chg="mod">
          <ac:chgData name="Woodward, Gina L" userId="465ed715-17cc-4e18-bb38-740eb5dbd4a6" providerId="ADAL" clId="{E5C277F3-C4BC-4875-BA62-43B1B2C1F1C5}" dt="2023-04-25T15:27:43.838" v="1608" actId="20577"/>
          <ac:spMkLst>
            <pc:docMk/>
            <pc:sldMk cId="2257718053" sldId="259"/>
            <ac:spMk id="3" creationId="{BEC517B3-CCBA-8485-421C-FE9DE7B0DA81}"/>
          </ac:spMkLst>
        </pc:spChg>
      </pc:sldChg>
      <pc:sldChg chg="addSp delSp modSp mod ord modAnim">
        <pc:chgData name="Woodward, Gina L" userId="465ed715-17cc-4e18-bb38-740eb5dbd4a6" providerId="ADAL" clId="{E5C277F3-C4BC-4875-BA62-43B1B2C1F1C5}" dt="2023-05-08T17:43:28.973" v="2604" actId="20577"/>
        <pc:sldMkLst>
          <pc:docMk/>
          <pc:sldMk cId="1963266553" sldId="260"/>
        </pc:sldMkLst>
        <pc:spChg chg="mod">
          <ac:chgData name="Woodward, Gina L" userId="465ed715-17cc-4e18-bb38-740eb5dbd4a6" providerId="ADAL" clId="{E5C277F3-C4BC-4875-BA62-43B1B2C1F1C5}" dt="2023-05-08T17:43:28.973" v="2604" actId="20577"/>
          <ac:spMkLst>
            <pc:docMk/>
            <pc:sldMk cId="1963266553" sldId="260"/>
            <ac:spMk id="3" creationId="{BEC517B3-CCBA-8485-421C-FE9DE7B0DA81}"/>
          </ac:spMkLst>
        </pc:spChg>
        <pc:spChg chg="add del mod">
          <ac:chgData name="Woodward, Gina L" userId="465ed715-17cc-4e18-bb38-740eb5dbd4a6" providerId="ADAL" clId="{E5C277F3-C4BC-4875-BA62-43B1B2C1F1C5}" dt="2023-04-25T14:14:29.396" v="961" actId="478"/>
          <ac:spMkLst>
            <pc:docMk/>
            <pc:sldMk cId="1963266553" sldId="260"/>
            <ac:spMk id="5" creationId="{438FAB8F-C4C0-BD8F-A703-9FA3ED1B38C1}"/>
          </ac:spMkLst>
        </pc:spChg>
        <pc:spChg chg="mod">
          <ac:chgData name="Woodward, Gina L" userId="465ed715-17cc-4e18-bb38-740eb5dbd4a6" providerId="ADAL" clId="{E5C277F3-C4BC-4875-BA62-43B1B2C1F1C5}" dt="2023-05-08T17:42:58.875" v="2581" actId="113"/>
          <ac:spMkLst>
            <pc:docMk/>
            <pc:sldMk cId="1963266553" sldId="260"/>
            <ac:spMk id="6" creationId="{FE3A7EF8-80B9-4120-A37C-F3D3A1F2B8AF}"/>
          </ac:spMkLst>
        </pc:spChg>
        <pc:spChg chg="del mod">
          <ac:chgData name="Woodward, Gina L" userId="465ed715-17cc-4e18-bb38-740eb5dbd4a6" providerId="ADAL" clId="{E5C277F3-C4BC-4875-BA62-43B1B2C1F1C5}" dt="2023-04-25T14:14:26.401" v="960" actId="478"/>
          <ac:spMkLst>
            <pc:docMk/>
            <pc:sldMk cId="1963266553" sldId="260"/>
            <ac:spMk id="8" creationId="{8011E9F0-BBF4-40D5-BCD9-A9BE182F6BED}"/>
          </ac:spMkLst>
        </pc:spChg>
        <pc:spChg chg="add mod">
          <ac:chgData name="Woodward, Gina L" userId="465ed715-17cc-4e18-bb38-740eb5dbd4a6" providerId="ADAL" clId="{E5C277F3-C4BC-4875-BA62-43B1B2C1F1C5}" dt="2023-04-25T14:27:21.789" v="1108" actId="1076"/>
          <ac:spMkLst>
            <pc:docMk/>
            <pc:sldMk cId="1963266553" sldId="260"/>
            <ac:spMk id="11" creationId="{348235D5-DB95-8AE8-0252-F726307E34AF}"/>
          </ac:spMkLst>
        </pc:spChg>
        <pc:graphicFrameChg chg="add mod modGraphic">
          <ac:chgData name="Woodward, Gina L" userId="465ed715-17cc-4e18-bb38-740eb5dbd4a6" providerId="ADAL" clId="{E5C277F3-C4BC-4875-BA62-43B1B2C1F1C5}" dt="2023-04-25T14:25:49.506" v="1100" actId="20577"/>
          <ac:graphicFrameMkLst>
            <pc:docMk/>
            <pc:sldMk cId="1963266553" sldId="260"/>
            <ac:graphicFrameMk id="2" creationId="{209EB3E0-91EC-57CD-B671-7FE3185EBA87}"/>
          </ac:graphicFrameMkLst>
        </pc:graphicFrameChg>
        <pc:graphicFrameChg chg="add del modGraphic">
          <ac:chgData name="Woodward, Gina L" userId="465ed715-17cc-4e18-bb38-740eb5dbd4a6" providerId="ADAL" clId="{E5C277F3-C4BC-4875-BA62-43B1B2C1F1C5}" dt="2023-04-25T14:17:18.056" v="1042" actId="478"/>
          <ac:graphicFrameMkLst>
            <pc:docMk/>
            <pc:sldMk cId="1963266553" sldId="260"/>
            <ac:graphicFrameMk id="7" creationId="{616427AF-F086-A54F-5CEF-7B07C8DE7371}"/>
          </ac:graphicFrameMkLst>
        </pc:graphicFrameChg>
        <pc:graphicFrameChg chg="add mod modGraphic">
          <ac:chgData name="Woodward, Gina L" userId="465ed715-17cc-4e18-bb38-740eb5dbd4a6" providerId="ADAL" clId="{E5C277F3-C4BC-4875-BA62-43B1B2C1F1C5}" dt="2023-04-25T14:20:55.037" v="1081" actId="2711"/>
          <ac:graphicFrameMkLst>
            <pc:docMk/>
            <pc:sldMk cId="1963266553" sldId="260"/>
            <ac:graphicFrameMk id="9" creationId="{7A55E656-B1AB-821E-3066-E701CCFF4C6F}"/>
          </ac:graphicFrameMkLst>
        </pc:graphicFrameChg>
      </pc:sldChg>
      <pc:sldChg chg="modSp mod ord">
        <pc:chgData name="Woodward, Gina L" userId="465ed715-17cc-4e18-bb38-740eb5dbd4a6" providerId="ADAL" clId="{E5C277F3-C4BC-4875-BA62-43B1B2C1F1C5}" dt="2023-05-08T17:59:11.735" v="2700" actId="20577"/>
        <pc:sldMkLst>
          <pc:docMk/>
          <pc:sldMk cId="2440692456" sldId="262"/>
        </pc:sldMkLst>
        <pc:spChg chg="mod">
          <ac:chgData name="Woodward, Gina L" userId="465ed715-17cc-4e18-bb38-740eb5dbd4a6" providerId="ADAL" clId="{E5C277F3-C4BC-4875-BA62-43B1B2C1F1C5}" dt="2023-04-25T14:28:56.470" v="1151" actId="1076"/>
          <ac:spMkLst>
            <pc:docMk/>
            <pc:sldMk cId="2440692456" sldId="262"/>
            <ac:spMk id="3" creationId="{BEC517B3-CCBA-8485-421C-FE9DE7B0DA81}"/>
          </ac:spMkLst>
        </pc:spChg>
        <pc:spChg chg="mod">
          <ac:chgData name="Woodward, Gina L" userId="465ed715-17cc-4e18-bb38-740eb5dbd4a6" providerId="ADAL" clId="{E5C277F3-C4BC-4875-BA62-43B1B2C1F1C5}" dt="2023-05-08T17:56:47.265" v="2607"/>
          <ac:spMkLst>
            <pc:docMk/>
            <pc:sldMk cId="2440692456" sldId="262"/>
            <ac:spMk id="6" creationId="{FE3A7EF8-80B9-4120-A37C-F3D3A1F2B8AF}"/>
          </ac:spMkLst>
        </pc:spChg>
        <pc:spChg chg="mod">
          <ac:chgData name="Woodward, Gina L" userId="465ed715-17cc-4e18-bb38-740eb5dbd4a6" providerId="ADAL" clId="{E5C277F3-C4BC-4875-BA62-43B1B2C1F1C5}" dt="2023-05-08T17:59:11.735" v="2700" actId="20577"/>
          <ac:spMkLst>
            <pc:docMk/>
            <pc:sldMk cId="2440692456" sldId="262"/>
            <ac:spMk id="8" creationId="{8011E9F0-BBF4-40D5-BCD9-A9BE182F6BED}"/>
          </ac:spMkLst>
        </pc:spChg>
      </pc:sldChg>
      <pc:sldChg chg="addSp delSp modSp mod">
        <pc:chgData name="Woodward, Gina L" userId="465ed715-17cc-4e18-bb38-740eb5dbd4a6" providerId="ADAL" clId="{E5C277F3-C4BC-4875-BA62-43B1B2C1F1C5}" dt="2023-05-08T18:05:38.218" v="2730" actId="113"/>
        <pc:sldMkLst>
          <pc:docMk/>
          <pc:sldMk cId="2646616868" sldId="263"/>
        </pc:sldMkLst>
        <pc:spChg chg="mod">
          <ac:chgData name="Woodward, Gina L" userId="465ed715-17cc-4e18-bb38-740eb5dbd4a6" providerId="ADAL" clId="{E5C277F3-C4BC-4875-BA62-43B1B2C1F1C5}" dt="2023-05-08T18:05:05.791" v="2729" actId="1076"/>
          <ac:spMkLst>
            <pc:docMk/>
            <pc:sldMk cId="2646616868" sldId="263"/>
            <ac:spMk id="3" creationId="{BEC517B3-CCBA-8485-421C-FE9DE7B0DA81}"/>
          </ac:spMkLst>
        </pc:spChg>
        <pc:spChg chg="add del mod">
          <ac:chgData name="Woodward, Gina L" userId="465ed715-17cc-4e18-bb38-740eb5dbd4a6" providerId="ADAL" clId="{E5C277F3-C4BC-4875-BA62-43B1B2C1F1C5}" dt="2023-04-25T14:43:58.393" v="1467" actId="478"/>
          <ac:spMkLst>
            <pc:docMk/>
            <pc:sldMk cId="2646616868" sldId="263"/>
            <ac:spMk id="4" creationId="{A7D475FA-0FD1-34EF-2382-7C1CB17114ED}"/>
          </ac:spMkLst>
        </pc:spChg>
        <pc:spChg chg="mod">
          <ac:chgData name="Woodward, Gina L" userId="465ed715-17cc-4e18-bb38-740eb5dbd4a6" providerId="ADAL" clId="{E5C277F3-C4BC-4875-BA62-43B1B2C1F1C5}" dt="2023-05-08T18:05:38.218" v="2730" actId="113"/>
          <ac:spMkLst>
            <pc:docMk/>
            <pc:sldMk cId="2646616868" sldId="263"/>
            <ac:spMk id="6" creationId="{FE3A7EF8-80B9-4120-A37C-F3D3A1F2B8AF}"/>
          </ac:spMkLst>
        </pc:spChg>
        <pc:spChg chg="del mod">
          <ac:chgData name="Woodward, Gina L" userId="465ed715-17cc-4e18-bb38-740eb5dbd4a6" providerId="ADAL" clId="{E5C277F3-C4BC-4875-BA62-43B1B2C1F1C5}" dt="2023-04-25T14:43:51.320" v="1464" actId="478"/>
          <ac:spMkLst>
            <pc:docMk/>
            <pc:sldMk cId="2646616868" sldId="263"/>
            <ac:spMk id="8" creationId="{8011E9F0-BBF4-40D5-BCD9-A9BE182F6BED}"/>
          </ac:spMkLst>
        </pc:spChg>
      </pc:sldChg>
      <pc:sldChg chg="addSp delSp modSp mod">
        <pc:chgData name="Woodward, Gina L" userId="465ed715-17cc-4e18-bb38-740eb5dbd4a6" providerId="ADAL" clId="{E5C277F3-C4BC-4875-BA62-43B1B2C1F1C5}" dt="2023-05-08T18:10:25.738" v="2736" actId="1076"/>
        <pc:sldMkLst>
          <pc:docMk/>
          <pc:sldMk cId="458324364" sldId="264"/>
        </pc:sldMkLst>
        <pc:spChg chg="mod">
          <ac:chgData name="Woodward, Gina L" userId="465ed715-17cc-4e18-bb38-740eb5dbd4a6" providerId="ADAL" clId="{E5C277F3-C4BC-4875-BA62-43B1B2C1F1C5}" dt="2023-05-08T18:10:21.462" v="2735" actId="1076"/>
          <ac:spMkLst>
            <pc:docMk/>
            <pc:sldMk cId="458324364" sldId="264"/>
            <ac:spMk id="3" creationId="{BEC517B3-CCBA-8485-421C-FE9DE7B0DA81}"/>
          </ac:spMkLst>
        </pc:spChg>
        <pc:spChg chg="mod">
          <ac:chgData name="Woodward, Gina L" userId="465ed715-17cc-4e18-bb38-740eb5dbd4a6" providerId="ADAL" clId="{E5C277F3-C4BC-4875-BA62-43B1B2C1F1C5}" dt="2023-05-08T18:10:16.928" v="2734" actId="255"/>
          <ac:spMkLst>
            <pc:docMk/>
            <pc:sldMk cId="458324364" sldId="264"/>
            <ac:spMk id="6" creationId="{FE3A7EF8-80B9-4120-A37C-F3D3A1F2B8AF}"/>
          </ac:spMkLst>
        </pc:spChg>
        <pc:spChg chg="mod">
          <ac:chgData name="Woodward, Gina L" userId="465ed715-17cc-4e18-bb38-740eb5dbd4a6" providerId="ADAL" clId="{E5C277F3-C4BC-4875-BA62-43B1B2C1F1C5}" dt="2023-04-25T14:41:13.888" v="1442" actId="1076"/>
          <ac:spMkLst>
            <pc:docMk/>
            <pc:sldMk cId="458324364" sldId="264"/>
            <ac:spMk id="8" creationId="{8011E9F0-BBF4-40D5-BCD9-A9BE182F6BED}"/>
          </ac:spMkLst>
        </pc:spChg>
        <pc:cxnChg chg="add del mod">
          <ac:chgData name="Woodward, Gina L" userId="465ed715-17cc-4e18-bb38-740eb5dbd4a6" providerId="ADAL" clId="{E5C277F3-C4BC-4875-BA62-43B1B2C1F1C5}" dt="2023-04-25T14:40:44.254" v="1437" actId="478"/>
          <ac:cxnSpMkLst>
            <pc:docMk/>
            <pc:sldMk cId="458324364" sldId="264"/>
            <ac:cxnSpMk id="4" creationId="{0C722C73-47FA-75B3-2381-9926C14687F4}"/>
          </ac:cxnSpMkLst>
        </pc:cxnChg>
        <pc:cxnChg chg="add mod">
          <ac:chgData name="Woodward, Gina L" userId="465ed715-17cc-4e18-bb38-740eb5dbd4a6" providerId="ADAL" clId="{E5C277F3-C4BC-4875-BA62-43B1B2C1F1C5}" dt="2023-05-08T18:10:25.738" v="2736" actId="1076"/>
          <ac:cxnSpMkLst>
            <pc:docMk/>
            <pc:sldMk cId="458324364" sldId="264"/>
            <ac:cxnSpMk id="9" creationId="{0AE48E6E-834F-6AA9-D293-82B0E572A4B5}"/>
          </ac:cxnSpMkLst>
        </pc:cxnChg>
      </pc:sldChg>
      <pc:sldChg chg="addSp delSp modSp mod">
        <pc:chgData name="Woodward, Gina L" userId="465ed715-17cc-4e18-bb38-740eb5dbd4a6" providerId="ADAL" clId="{E5C277F3-C4BC-4875-BA62-43B1B2C1F1C5}" dt="2023-05-08T18:10:53.745" v="2738" actId="1076"/>
        <pc:sldMkLst>
          <pc:docMk/>
          <pc:sldMk cId="2394022686" sldId="265"/>
        </pc:sldMkLst>
        <pc:spChg chg="del mod">
          <ac:chgData name="Woodward, Gina L" userId="465ed715-17cc-4e18-bb38-740eb5dbd4a6" providerId="ADAL" clId="{E5C277F3-C4BC-4875-BA62-43B1B2C1F1C5}" dt="2023-04-25T14:37:15.155" v="1367" actId="478"/>
          <ac:spMkLst>
            <pc:docMk/>
            <pc:sldMk cId="2394022686" sldId="265"/>
            <ac:spMk id="3" creationId="{BEC517B3-CCBA-8485-421C-FE9DE7B0DA81}"/>
          </ac:spMkLst>
        </pc:spChg>
        <pc:spChg chg="add del mod">
          <ac:chgData name="Woodward, Gina L" userId="465ed715-17cc-4e18-bb38-740eb5dbd4a6" providerId="ADAL" clId="{E5C277F3-C4BC-4875-BA62-43B1B2C1F1C5}" dt="2023-04-25T14:37:17.274" v="1368" actId="478"/>
          <ac:spMkLst>
            <pc:docMk/>
            <pc:sldMk cId="2394022686" sldId="265"/>
            <ac:spMk id="4" creationId="{A0553325-9CA3-3121-0C20-6894F01A5FCA}"/>
          </ac:spMkLst>
        </pc:spChg>
        <pc:spChg chg="mod">
          <ac:chgData name="Woodward, Gina L" userId="465ed715-17cc-4e18-bb38-740eb5dbd4a6" providerId="ADAL" clId="{E5C277F3-C4BC-4875-BA62-43B1B2C1F1C5}" dt="2023-05-08T18:10:48.214" v="2737"/>
          <ac:spMkLst>
            <pc:docMk/>
            <pc:sldMk cId="2394022686" sldId="265"/>
            <ac:spMk id="6" creationId="{FE3A7EF8-80B9-4120-A37C-F3D3A1F2B8AF}"/>
          </ac:spMkLst>
        </pc:spChg>
        <pc:spChg chg="mod">
          <ac:chgData name="Woodward, Gina L" userId="465ed715-17cc-4e18-bb38-740eb5dbd4a6" providerId="ADAL" clId="{E5C277F3-C4BC-4875-BA62-43B1B2C1F1C5}" dt="2023-05-08T18:10:53.745" v="2738" actId="1076"/>
          <ac:spMkLst>
            <pc:docMk/>
            <pc:sldMk cId="2394022686" sldId="265"/>
            <ac:spMk id="8" creationId="{8011E9F0-BBF4-40D5-BCD9-A9BE182F6BED}"/>
          </ac:spMkLst>
        </pc:spChg>
      </pc:sldChg>
      <pc:sldChg chg="modSp del mod">
        <pc:chgData name="Woodward, Gina L" userId="465ed715-17cc-4e18-bb38-740eb5dbd4a6" providerId="ADAL" clId="{E5C277F3-C4BC-4875-BA62-43B1B2C1F1C5}" dt="2023-04-25T14:43:22.420" v="1460" actId="47"/>
        <pc:sldMkLst>
          <pc:docMk/>
          <pc:sldMk cId="4265911691" sldId="266"/>
        </pc:sldMkLst>
        <pc:spChg chg="mod">
          <ac:chgData name="Woodward, Gina L" userId="465ed715-17cc-4e18-bb38-740eb5dbd4a6" providerId="ADAL" clId="{E5C277F3-C4BC-4875-BA62-43B1B2C1F1C5}" dt="2023-04-25T14:40:18.236" v="1433" actId="255"/>
          <ac:spMkLst>
            <pc:docMk/>
            <pc:sldMk cId="4265911691" sldId="266"/>
            <ac:spMk id="8" creationId="{8011E9F0-BBF4-40D5-BCD9-A9BE182F6BED}"/>
          </ac:spMkLst>
        </pc:spChg>
      </pc:sldChg>
      <pc:sldChg chg="modSp mod">
        <pc:chgData name="Woodward, Gina L" userId="465ed715-17cc-4e18-bb38-740eb5dbd4a6" providerId="ADAL" clId="{E5C277F3-C4BC-4875-BA62-43B1B2C1F1C5}" dt="2023-05-08T18:28:36.281" v="2865" actId="20577"/>
        <pc:sldMkLst>
          <pc:docMk/>
          <pc:sldMk cId="3745657189" sldId="267"/>
        </pc:sldMkLst>
        <pc:spChg chg="mod">
          <ac:chgData name="Woodward, Gina L" userId="465ed715-17cc-4e18-bb38-740eb5dbd4a6" providerId="ADAL" clId="{E5C277F3-C4BC-4875-BA62-43B1B2C1F1C5}" dt="2023-04-25T14:46:58.865" v="1511" actId="20577"/>
          <ac:spMkLst>
            <pc:docMk/>
            <pc:sldMk cId="3745657189" sldId="267"/>
            <ac:spMk id="6" creationId="{FE3A7EF8-80B9-4120-A37C-F3D3A1F2B8AF}"/>
          </ac:spMkLst>
        </pc:spChg>
        <pc:spChg chg="mod">
          <ac:chgData name="Woodward, Gina L" userId="465ed715-17cc-4e18-bb38-740eb5dbd4a6" providerId="ADAL" clId="{E5C277F3-C4BC-4875-BA62-43B1B2C1F1C5}" dt="2023-05-08T18:28:36.281" v="2865" actId="20577"/>
          <ac:spMkLst>
            <pc:docMk/>
            <pc:sldMk cId="3745657189" sldId="267"/>
            <ac:spMk id="8" creationId="{8011E9F0-BBF4-40D5-BCD9-A9BE182F6BED}"/>
          </ac:spMkLst>
        </pc:spChg>
      </pc:sldChg>
      <pc:sldChg chg="modSp mod">
        <pc:chgData name="Woodward, Gina L" userId="465ed715-17cc-4e18-bb38-740eb5dbd4a6" providerId="ADAL" clId="{E5C277F3-C4BC-4875-BA62-43B1B2C1F1C5}" dt="2023-04-25T14:55:54.558" v="1580"/>
        <pc:sldMkLst>
          <pc:docMk/>
          <pc:sldMk cId="2933086526" sldId="268"/>
        </pc:sldMkLst>
        <pc:spChg chg="mod">
          <ac:chgData name="Woodward, Gina L" userId="465ed715-17cc-4e18-bb38-740eb5dbd4a6" providerId="ADAL" clId="{E5C277F3-C4BC-4875-BA62-43B1B2C1F1C5}" dt="2023-04-25T14:55:54.558" v="1580"/>
          <ac:spMkLst>
            <pc:docMk/>
            <pc:sldMk cId="2933086526" sldId="268"/>
            <ac:spMk id="8" creationId="{8011E9F0-BBF4-40D5-BCD9-A9BE182F6BED}"/>
          </ac:spMkLst>
        </pc:spChg>
      </pc:sldChg>
      <pc:sldChg chg="ord">
        <pc:chgData name="Woodward, Gina L" userId="465ed715-17cc-4e18-bb38-740eb5dbd4a6" providerId="ADAL" clId="{E5C277F3-C4BC-4875-BA62-43B1B2C1F1C5}" dt="2023-04-25T13:55:12.257" v="267"/>
        <pc:sldMkLst>
          <pc:docMk/>
          <pc:sldMk cId="2366345263" sldId="272"/>
        </pc:sldMkLst>
      </pc:sldChg>
      <pc:sldChg chg="modSp mod modCm">
        <pc:chgData name="Woodward, Gina L" userId="465ed715-17cc-4e18-bb38-740eb5dbd4a6" providerId="ADAL" clId="{E5C277F3-C4BC-4875-BA62-43B1B2C1F1C5}" dt="2023-05-08T18:38:32.599" v="2912" actId="1076"/>
        <pc:sldMkLst>
          <pc:docMk/>
          <pc:sldMk cId="770846644" sldId="293"/>
        </pc:sldMkLst>
        <pc:spChg chg="mod">
          <ac:chgData name="Woodward, Gina L" userId="465ed715-17cc-4e18-bb38-740eb5dbd4a6" providerId="ADAL" clId="{E5C277F3-C4BC-4875-BA62-43B1B2C1F1C5}" dt="2023-05-08T18:38:32.599" v="2912" actId="1076"/>
          <ac:spMkLst>
            <pc:docMk/>
            <pc:sldMk cId="770846644" sldId="293"/>
            <ac:spMk id="2" creationId="{413F4789-906C-3A8A-5A3F-F2F9A9C86468}"/>
          </ac:spMkLst>
        </pc:spChg>
        <pc:spChg chg="mod">
          <ac:chgData name="Woodward, Gina L" userId="465ed715-17cc-4e18-bb38-740eb5dbd4a6" providerId="ADAL" clId="{E5C277F3-C4BC-4875-BA62-43B1B2C1F1C5}" dt="2023-05-08T18:19:36.879" v="2741" actId="1076"/>
          <ac:spMkLst>
            <pc:docMk/>
            <pc:sldMk cId="770846644" sldId="293"/>
            <ac:spMk id="3" creationId="{82F25F11-0308-08D8-701A-8AB5916485A6}"/>
          </ac:spMkLst>
        </pc:spChg>
        <pc:extLst>
          <p:ext xmlns:p="http://schemas.openxmlformats.org/presentationml/2006/main" uri="{D6D511B9-2390-475A-947B-AFAB55BFBCF1}">
            <pc226:cmChg xmlns:pc226="http://schemas.microsoft.com/office/powerpoint/2022/06/main/command" chg="mod">
              <pc226:chgData name="Woodward, Gina L" userId="465ed715-17cc-4e18-bb38-740eb5dbd4a6" providerId="ADAL" clId="{E5C277F3-C4BC-4875-BA62-43B1B2C1F1C5}" dt="2023-05-08T18:34:53.843" v="2866"/>
              <pc2:cmMkLst xmlns:pc2="http://schemas.microsoft.com/office/powerpoint/2019/9/main/command">
                <pc:docMk/>
                <pc:sldMk cId="770846644" sldId="293"/>
                <pc2:cmMk id="{49C835BB-ADFE-49A1-AEA8-991316798523}"/>
              </pc2:cmMkLst>
            </pc226:cmChg>
          </p:ext>
        </pc:extLst>
      </pc:sldChg>
      <pc:sldChg chg="addSp delSp modSp mod modCm">
        <pc:chgData name="Woodward, Gina L" userId="465ed715-17cc-4e18-bb38-740eb5dbd4a6" providerId="ADAL" clId="{E5C277F3-C4BC-4875-BA62-43B1B2C1F1C5}" dt="2023-05-08T18:38:41.984" v="2917" actId="20577"/>
        <pc:sldMkLst>
          <pc:docMk/>
          <pc:sldMk cId="3378774642" sldId="294"/>
        </pc:sldMkLst>
        <pc:spChg chg="mod">
          <ac:chgData name="Woodward, Gina L" userId="465ed715-17cc-4e18-bb38-740eb5dbd4a6" providerId="ADAL" clId="{E5C277F3-C4BC-4875-BA62-43B1B2C1F1C5}" dt="2023-05-08T18:38:41.984" v="2917" actId="20577"/>
          <ac:spMkLst>
            <pc:docMk/>
            <pc:sldMk cId="3378774642" sldId="294"/>
            <ac:spMk id="2" creationId="{413F4789-906C-3A8A-5A3F-F2F9A9C86468}"/>
          </ac:spMkLst>
        </pc:spChg>
        <pc:spChg chg="add del">
          <ac:chgData name="Woodward, Gina L" userId="465ed715-17cc-4e18-bb38-740eb5dbd4a6" providerId="ADAL" clId="{E5C277F3-C4BC-4875-BA62-43B1B2C1F1C5}" dt="2023-05-08T18:38:00.145" v="2896" actId="478"/>
          <ac:spMkLst>
            <pc:docMk/>
            <pc:sldMk cId="3378774642" sldId="294"/>
            <ac:spMk id="6" creationId="{463378E1-721F-98A3-4836-80B91C9FC18C}"/>
          </ac:spMkLst>
        </pc:spChg>
        <pc:extLst>
          <p:ext xmlns:p="http://schemas.openxmlformats.org/presentationml/2006/main" uri="{D6D511B9-2390-475A-947B-AFAB55BFBCF1}">
            <pc226:cmChg xmlns:pc226="http://schemas.microsoft.com/office/powerpoint/2022/06/main/command" chg="mod">
              <pc226:chgData name="Woodward, Gina L" userId="465ed715-17cc-4e18-bb38-740eb5dbd4a6" providerId="ADAL" clId="{E5C277F3-C4BC-4875-BA62-43B1B2C1F1C5}" dt="2023-05-08T18:20:37.446" v="2743"/>
              <pc2:cmMkLst xmlns:pc2="http://schemas.microsoft.com/office/powerpoint/2019/9/main/command">
                <pc:docMk/>
                <pc:sldMk cId="3378774642" sldId="294"/>
                <pc2:cmMk id="{24D7D63E-B53A-41CB-A6F4-6232D184FD20}"/>
              </pc2:cmMkLst>
            </pc226:cmChg>
          </p:ext>
        </pc:extLst>
      </pc:sldChg>
      <pc:sldChg chg="ord">
        <pc:chgData name="Woodward, Gina L" userId="465ed715-17cc-4e18-bb38-740eb5dbd4a6" providerId="ADAL" clId="{E5C277F3-C4BC-4875-BA62-43B1B2C1F1C5}" dt="2023-05-08T17:15:37.324" v="2539"/>
        <pc:sldMkLst>
          <pc:docMk/>
          <pc:sldMk cId="428025077" sldId="311"/>
        </pc:sldMkLst>
      </pc:sldChg>
      <pc:sldChg chg="modSp del mod ord">
        <pc:chgData name="Woodward, Gina L" userId="465ed715-17cc-4e18-bb38-740eb5dbd4a6" providerId="ADAL" clId="{E5C277F3-C4BC-4875-BA62-43B1B2C1F1C5}" dt="2023-05-08T18:27:34.932" v="2748" actId="2696"/>
        <pc:sldMkLst>
          <pc:docMk/>
          <pc:sldMk cId="3720326335" sldId="333"/>
        </pc:sldMkLst>
        <pc:spChg chg="mod">
          <ac:chgData name="Woodward, Gina L" userId="465ed715-17cc-4e18-bb38-740eb5dbd4a6" providerId="ADAL" clId="{E5C277F3-C4BC-4875-BA62-43B1B2C1F1C5}" dt="2023-04-25T14:49:30.785" v="1568" actId="20577"/>
          <ac:spMkLst>
            <pc:docMk/>
            <pc:sldMk cId="3720326335" sldId="333"/>
            <ac:spMk id="6" creationId="{FE3A7EF8-80B9-4120-A37C-F3D3A1F2B8AF}"/>
          </ac:spMkLst>
        </pc:spChg>
        <pc:spChg chg="mod">
          <ac:chgData name="Woodward, Gina L" userId="465ed715-17cc-4e18-bb38-740eb5dbd4a6" providerId="ADAL" clId="{E5C277F3-C4BC-4875-BA62-43B1B2C1F1C5}" dt="2023-04-25T14:49:11.038" v="1562" actId="20577"/>
          <ac:spMkLst>
            <pc:docMk/>
            <pc:sldMk cId="3720326335" sldId="333"/>
            <ac:spMk id="8" creationId="{8011E9F0-BBF4-40D5-BCD9-A9BE182F6BED}"/>
          </ac:spMkLst>
        </pc:spChg>
      </pc:sldChg>
      <pc:sldChg chg="addSp modSp new del mod ord">
        <pc:chgData name="Woodward, Gina L" userId="465ed715-17cc-4e18-bb38-740eb5dbd4a6" providerId="ADAL" clId="{E5C277F3-C4BC-4875-BA62-43B1B2C1F1C5}" dt="2023-05-08T17:57:52.263" v="2614" actId="2696"/>
        <pc:sldMkLst>
          <pc:docMk/>
          <pc:sldMk cId="4091956372" sldId="340"/>
        </pc:sldMkLst>
        <pc:spChg chg="add mod">
          <ac:chgData name="Woodward, Gina L" userId="465ed715-17cc-4e18-bb38-740eb5dbd4a6" providerId="ADAL" clId="{E5C277F3-C4BC-4875-BA62-43B1B2C1F1C5}" dt="2023-04-24T19:18:09.649" v="43" actId="2085"/>
          <ac:spMkLst>
            <pc:docMk/>
            <pc:sldMk cId="4091956372" sldId="340"/>
            <ac:spMk id="9" creationId="{6623E779-5311-F2C1-F834-1F80C0848EAC}"/>
          </ac:spMkLst>
        </pc:spChg>
        <pc:spChg chg="add mod">
          <ac:chgData name="Woodward, Gina L" userId="465ed715-17cc-4e18-bb38-740eb5dbd4a6" providerId="ADAL" clId="{E5C277F3-C4BC-4875-BA62-43B1B2C1F1C5}" dt="2023-04-24T19:19:40.419" v="51" actId="1076"/>
          <ac:spMkLst>
            <pc:docMk/>
            <pc:sldMk cId="4091956372" sldId="340"/>
            <ac:spMk id="10" creationId="{7F3EB558-C27E-82CD-274F-AE5BB9B5B1FF}"/>
          </ac:spMkLst>
        </pc:spChg>
        <pc:picChg chg="add mod">
          <ac:chgData name="Woodward, Gina L" userId="465ed715-17cc-4e18-bb38-740eb5dbd4a6" providerId="ADAL" clId="{E5C277F3-C4BC-4875-BA62-43B1B2C1F1C5}" dt="2023-04-24T19:18:23.266" v="46" actId="1076"/>
          <ac:picMkLst>
            <pc:docMk/>
            <pc:sldMk cId="4091956372" sldId="340"/>
            <ac:picMk id="4" creationId="{D28D86F0-33BF-1009-AE46-E5049D44E673}"/>
          </ac:picMkLst>
        </pc:picChg>
        <pc:picChg chg="add mod">
          <ac:chgData name="Woodward, Gina L" userId="465ed715-17cc-4e18-bb38-740eb5dbd4a6" providerId="ADAL" clId="{E5C277F3-C4BC-4875-BA62-43B1B2C1F1C5}" dt="2023-04-24T19:18:28.890" v="47" actId="1076"/>
          <ac:picMkLst>
            <pc:docMk/>
            <pc:sldMk cId="4091956372" sldId="340"/>
            <ac:picMk id="6" creationId="{0C99F813-8CFB-AAAD-0850-CBF3DE9C7E54}"/>
          </ac:picMkLst>
        </pc:picChg>
        <pc:picChg chg="add mod">
          <ac:chgData name="Woodward, Gina L" userId="465ed715-17cc-4e18-bb38-740eb5dbd4a6" providerId="ADAL" clId="{E5C277F3-C4BC-4875-BA62-43B1B2C1F1C5}" dt="2023-05-08T15:41:35.188" v="2509" actId="1076"/>
          <ac:picMkLst>
            <pc:docMk/>
            <pc:sldMk cId="4091956372" sldId="340"/>
            <ac:picMk id="8" creationId="{4D9D0735-C4E1-9FE3-6C40-82E81C38A118}"/>
          </ac:picMkLst>
        </pc:picChg>
      </pc:sldChg>
      <pc:sldChg chg="modSp add mod">
        <pc:chgData name="Woodward, Gina L" userId="465ed715-17cc-4e18-bb38-740eb5dbd4a6" providerId="ADAL" clId="{E5C277F3-C4BC-4875-BA62-43B1B2C1F1C5}" dt="2023-05-08T18:11:22.433" v="2739"/>
        <pc:sldMkLst>
          <pc:docMk/>
          <pc:sldMk cId="267675582" sldId="341"/>
        </pc:sldMkLst>
        <pc:spChg chg="mod">
          <ac:chgData name="Woodward, Gina L" userId="465ed715-17cc-4e18-bb38-740eb5dbd4a6" providerId="ADAL" clId="{E5C277F3-C4BC-4875-BA62-43B1B2C1F1C5}" dt="2023-05-08T18:11:22.433" v="2739"/>
          <ac:spMkLst>
            <pc:docMk/>
            <pc:sldMk cId="267675582" sldId="341"/>
            <ac:spMk id="6" creationId="{FE3A7EF8-80B9-4120-A37C-F3D3A1F2B8AF}"/>
          </ac:spMkLst>
        </pc:spChg>
        <pc:spChg chg="mod">
          <ac:chgData name="Woodward, Gina L" userId="465ed715-17cc-4e18-bb38-740eb5dbd4a6" providerId="ADAL" clId="{E5C277F3-C4BC-4875-BA62-43B1B2C1F1C5}" dt="2023-05-08T15:39:48.586" v="2507" actId="20577"/>
          <ac:spMkLst>
            <pc:docMk/>
            <pc:sldMk cId="267675582" sldId="341"/>
            <ac:spMk id="8" creationId="{8011E9F0-BBF4-40D5-BCD9-A9BE182F6BED}"/>
          </ac:spMkLst>
        </pc:spChg>
      </pc:sldChg>
      <pc:sldChg chg="add del">
        <pc:chgData name="Woodward, Gina L" userId="465ed715-17cc-4e18-bb38-740eb5dbd4a6" providerId="ADAL" clId="{E5C277F3-C4BC-4875-BA62-43B1B2C1F1C5}" dt="2023-04-25T14:16:34.993" v="1038" actId="47"/>
        <pc:sldMkLst>
          <pc:docMk/>
          <pc:sldMk cId="674204672" sldId="341"/>
        </pc:sldMkLst>
      </pc:sldChg>
      <pc:sldChg chg="addSp delSp modSp add mod delAnim">
        <pc:chgData name="Woodward, Gina L" userId="465ed715-17cc-4e18-bb38-740eb5dbd4a6" providerId="ADAL" clId="{E5C277F3-C4BC-4875-BA62-43B1B2C1F1C5}" dt="2023-05-08T15:26:37.189" v="2326" actId="20577"/>
        <pc:sldMkLst>
          <pc:docMk/>
          <pc:sldMk cId="4217095692" sldId="3852"/>
        </pc:sldMkLst>
        <pc:spChg chg="del mod">
          <ac:chgData name="Woodward, Gina L" userId="465ed715-17cc-4e18-bb38-740eb5dbd4a6" providerId="ADAL" clId="{E5C277F3-C4BC-4875-BA62-43B1B2C1F1C5}" dt="2023-05-08T15:19:44.098" v="2103" actId="478"/>
          <ac:spMkLst>
            <pc:docMk/>
            <pc:sldMk cId="4217095692" sldId="3852"/>
            <ac:spMk id="4" creationId="{0D5DF143-1D94-7ADC-F3B5-4BFE4F119DCB}"/>
          </ac:spMkLst>
        </pc:spChg>
        <pc:spChg chg="add mod">
          <ac:chgData name="Woodward, Gina L" userId="465ed715-17cc-4e18-bb38-740eb5dbd4a6" providerId="ADAL" clId="{E5C277F3-C4BC-4875-BA62-43B1B2C1F1C5}" dt="2023-05-08T15:23:50.565" v="2168" actId="1076"/>
          <ac:spMkLst>
            <pc:docMk/>
            <pc:sldMk cId="4217095692" sldId="3852"/>
            <ac:spMk id="6" creationId="{CBD34BAF-8878-F4DF-0C76-24ADF9A61FC0}"/>
          </ac:spMkLst>
        </pc:spChg>
        <pc:spChg chg="add del mod">
          <ac:chgData name="Woodward, Gina L" userId="465ed715-17cc-4e18-bb38-740eb5dbd4a6" providerId="ADAL" clId="{E5C277F3-C4BC-4875-BA62-43B1B2C1F1C5}" dt="2023-05-08T15:21:50.775" v="2127" actId="478"/>
          <ac:spMkLst>
            <pc:docMk/>
            <pc:sldMk cId="4217095692" sldId="3852"/>
            <ac:spMk id="8" creationId="{902D2852-A30D-00A9-9B4C-D33570ECBA11}"/>
          </ac:spMkLst>
        </pc:spChg>
        <pc:spChg chg="mod">
          <ac:chgData name="Woodward, Gina L" userId="465ed715-17cc-4e18-bb38-740eb5dbd4a6" providerId="ADAL" clId="{E5C277F3-C4BC-4875-BA62-43B1B2C1F1C5}" dt="2023-05-08T15:23:50.565" v="2168" actId="1076"/>
          <ac:spMkLst>
            <pc:docMk/>
            <pc:sldMk cId="4217095692" sldId="3852"/>
            <ac:spMk id="9" creationId="{B676980D-495E-668B-C9E4-73A7AD589741}"/>
          </ac:spMkLst>
        </pc:spChg>
        <pc:spChg chg="add mod">
          <ac:chgData name="Woodward, Gina L" userId="465ed715-17cc-4e18-bb38-740eb5dbd4a6" providerId="ADAL" clId="{E5C277F3-C4BC-4875-BA62-43B1B2C1F1C5}" dt="2023-05-08T15:26:37.189" v="2326" actId="20577"/>
          <ac:spMkLst>
            <pc:docMk/>
            <pc:sldMk cId="4217095692" sldId="3852"/>
            <ac:spMk id="11" creationId="{86B44730-6467-F691-3D13-1EEC868652A7}"/>
          </ac:spMkLst>
        </pc:spChg>
        <pc:spChg chg="add mod">
          <ac:chgData name="Woodward, Gina L" userId="465ed715-17cc-4e18-bb38-740eb5dbd4a6" providerId="ADAL" clId="{E5C277F3-C4BC-4875-BA62-43B1B2C1F1C5}" dt="2023-05-08T15:23:50.565" v="2168" actId="1076"/>
          <ac:spMkLst>
            <pc:docMk/>
            <pc:sldMk cId="4217095692" sldId="3852"/>
            <ac:spMk id="13" creationId="{1B2CA1DD-BFBA-D4A5-88A4-39F9347923CB}"/>
          </ac:spMkLst>
        </pc:spChg>
        <pc:spChg chg="add mod">
          <ac:chgData name="Woodward, Gina L" userId="465ed715-17cc-4e18-bb38-740eb5dbd4a6" providerId="ADAL" clId="{E5C277F3-C4BC-4875-BA62-43B1B2C1F1C5}" dt="2023-05-08T15:23:50.565" v="2168" actId="1076"/>
          <ac:spMkLst>
            <pc:docMk/>
            <pc:sldMk cId="4217095692" sldId="3852"/>
            <ac:spMk id="15" creationId="{914F9B8D-C934-1F75-0006-310F94DEFA6A}"/>
          </ac:spMkLst>
        </pc:spChg>
        <pc:picChg chg="mod">
          <ac:chgData name="Woodward, Gina L" userId="465ed715-17cc-4e18-bb38-740eb5dbd4a6" providerId="ADAL" clId="{E5C277F3-C4BC-4875-BA62-43B1B2C1F1C5}" dt="2023-05-08T15:23:40.643" v="2167" actId="14100"/>
          <ac:picMkLst>
            <pc:docMk/>
            <pc:sldMk cId="4217095692" sldId="3852"/>
            <ac:picMk id="5" creationId="{F9CB2F6A-B77E-7408-A509-03FC2814A189}"/>
          </ac:picMkLst>
        </pc:picChg>
      </pc:sldChg>
      <pc:sldChg chg="addSp delSp modSp add mod ord">
        <pc:chgData name="Woodward, Gina L" userId="465ed715-17cc-4e18-bb38-740eb5dbd4a6" providerId="ADAL" clId="{E5C277F3-C4BC-4875-BA62-43B1B2C1F1C5}" dt="2023-05-08T17:33:14.335" v="2558" actId="20577"/>
        <pc:sldMkLst>
          <pc:docMk/>
          <pc:sldMk cId="1456208811" sldId="3853"/>
        </pc:sldMkLst>
        <pc:spChg chg="mod">
          <ac:chgData name="Woodward, Gina L" userId="465ed715-17cc-4e18-bb38-740eb5dbd4a6" providerId="ADAL" clId="{E5C277F3-C4BC-4875-BA62-43B1B2C1F1C5}" dt="2023-05-08T17:14:12.269" v="2534" actId="20577"/>
          <ac:spMkLst>
            <pc:docMk/>
            <pc:sldMk cId="1456208811" sldId="3853"/>
            <ac:spMk id="3" creationId="{BEC517B3-CCBA-8485-421C-FE9DE7B0DA81}"/>
          </ac:spMkLst>
        </pc:spChg>
        <pc:spChg chg="mod">
          <ac:chgData name="Woodward, Gina L" userId="465ed715-17cc-4e18-bb38-740eb5dbd4a6" providerId="ADAL" clId="{E5C277F3-C4BC-4875-BA62-43B1B2C1F1C5}" dt="2023-05-08T17:33:14.335" v="2558" actId="20577"/>
          <ac:spMkLst>
            <pc:docMk/>
            <pc:sldMk cId="1456208811" sldId="3853"/>
            <ac:spMk id="8" creationId="{8011E9F0-BBF4-40D5-BCD9-A9BE182F6BED}"/>
          </ac:spMkLst>
        </pc:spChg>
        <pc:picChg chg="add mod">
          <ac:chgData name="Woodward, Gina L" userId="465ed715-17cc-4e18-bb38-740eb5dbd4a6" providerId="ADAL" clId="{E5C277F3-C4BC-4875-BA62-43B1B2C1F1C5}" dt="2023-05-08T17:31:59.572" v="2542" actId="1076"/>
          <ac:picMkLst>
            <pc:docMk/>
            <pc:sldMk cId="1456208811" sldId="3853"/>
            <ac:picMk id="4" creationId="{F06FA865-8B1D-C9FD-8F30-F237E4B35973}"/>
          </ac:picMkLst>
        </pc:picChg>
        <pc:picChg chg="add del mod">
          <ac:chgData name="Woodward, Gina L" userId="465ed715-17cc-4e18-bb38-740eb5dbd4a6" providerId="ADAL" clId="{E5C277F3-C4BC-4875-BA62-43B1B2C1F1C5}" dt="2023-05-08T15:35:23.879" v="2336" actId="478"/>
          <ac:picMkLst>
            <pc:docMk/>
            <pc:sldMk cId="1456208811" sldId="3853"/>
            <ac:picMk id="7" creationId="{66BE5E76-53E7-DFEB-A27D-BB40F406B778}"/>
          </ac:picMkLst>
        </pc:picChg>
      </pc:sldChg>
    </pc:docChg>
  </pc:docChgLst>
</pc:chgInfo>
</file>

<file path=ppt/comments/modernComment_125_2DF22FB4.xml><?xml version="1.0" encoding="utf-8"?>
<p188:cmLst xmlns:a="http://schemas.openxmlformats.org/drawingml/2006/main" xmlns:r="http://schemas.openxmlformats.org/officeDocument/2006/relationships" xmlns:p188="http://schemas.microsoft.com/office/powerpoint/2018/8/main">
  <p188:cm id="{49C835BB-ADFE-49A1-AEA8-991316798523}" authorId="{62C0946F-CA3C-B9A7-E7B7-59DC651A7F4D}" status="resolved" created="2023-02-07T20:22:57.388" complete="100000">
    <ac:txMkLst xmlns:ac="http://schemas.microsoft.com/office/drawing/2013/main/command">
      <pc:docMk xmlns:pc="http://schemas.microsoft.com/office/powerpoint/2013/main/command"/>
      <pc:sldMk xmlns:pc="http://schemas.microsoft.com/office/powerpoint/2013/main/command" cId="770846644" sldId="293"/>
      <ac:spMk id="3" creationId="{82F25F11-0308-08D8-701A-8AB5916485A6}"/>
      <ac:txMk cp="0" len="141">
        <ac:context len="265" hash="912325872"/>
      </ac:txMk>
    </ac:txMkLst>
    <p188:pos x="9906000" y="279917"/>
    <p188:txBody>
      <a:bodyPr/>
      <a:lstStyle/>
      <a:p>
        <a:r>
          <a:rPr lang="en-US"/>
          <a:t>How will Behavioral Health Workforce Development support 988?  Add those points here. Indiana specific.</a:t>
        </a:r>
      </a:p>
    </p188:txBody>
  </p188:cm>
</p188:cmLst>
</file>

<file path=ppt/comments/modernComment_126_C9640272.xml><?xml version="1.0" encoding="utf-8"?>
<p188:cmLst xmlns:a="http://schemas.openxmlformats.org/drawingml/2006/main" xmlns:r="http://schemas.openxmlformats.org/officeDocument/2006/relationships" xmlns:p188="http://schemas.microsoft.com/office/powerpoint/2018/8/main">
  <p188:cm id="{24D7D63E-B53A-41CB-A6F4-6232D184FD20}" authorId="{62C0946F-CA3C-B9A7-E7B7-59DC651A7F4D}" status="resolved" created="2023-02-07T20:23:34.277" complete="100000">
    <ac:deMkLst xmlns:ac="http://schemas.microsoft.com/office/drawing/2013/main/command">
      <pc:docMk xmlns:pc="http://schemas.microsoft.com/office/powerpoint/2013/main/command"/>
      <pc:sldMk xmlns:pc="http://schemas.microsoft.com/office/powerpoint/2013/main/command" cId="3378774642" sldId="294"/>
      <ac:spMk id="3" creationId="{82F25F11-0308-08D8-701A-8AB5916485A6}"/>
    </ac:deMkLst>
    <p188:txBody>
      <a:bodyPr/>
      <a:lstStyle/>
      <a:p>
        <a:r>
          <a:rPr lang="en-US"/>
          <a:t>How will Workforce Development support CCBHCs? Indiana specific.
</a:t>
        </a:r>
      </a:p>
    </p188:txBody>
  </p188:cm>
</p188:cmLst>
</file>

<file path=ppt/comments/modernComment_14C_F43D46FA.xml><?xml version="1.0" encoding="utf-8"?>
<p188:cmLst xmlns:a="http://schemas.openxmlformats.org/drawingml/2006/main" xmlns:r="http://schemas.openxmlformats.org/officeDocument/2006/relationships" xmlns:p188="http://schemas.microsoft.com/office/powerpoint/2018/8/main">
  <p188:cm id="{50DA651A-712C-4D55-BC2E-600C9185EBD1}" authorId="{62C0946F-CA3C-B9A7-E7B7-59DC651A7F4D}" created="2023-02-07T20:19:13.248">
    <pc:sldMkLst xmlns:pc="http://schemas.microsoft.com/office/powerpoint/2013/main/command">
      <pc:docMk/>
      <pc:sldMk cId="4097656570" sldId="332"/>
    </pc:sldMkLst>
    <p188:txBody>
      <a:bodyPr/>
      <a:lstStyle/>
      <a:p>
        <a:r>
          <a:rPr lang="en-US"/>
          <a:t>What do all these acronyms mean?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EDAE9-085F-4065-9364-E35D0F82AE95}" type="doc">
      <dgm:prSet loTypeId="urn:microsoft.com/office/officeart/2005/8/layout/hList2" loCatId="list" qsTypeId="urn:microsoft.com/office/officeart/2005/8/quickstyle/simple5" qsCatId="simple" csTypeId="urn:microsoft.com/office/officeart/2005/8/colors/accent2_2" csCatId="accent2" phldr="1"/>
      <dgm:spPr/>
      <dgm:t>
        <a:bodyPr/>
        <a:lstStyle/>
        <a:p>
          <a:endParaRPr lang="en-US"/>
        </a:p>
      </dgm:t>
    </dgm:pt>
    <dgm:pt modelId="{31709B06-F884-4D8C-9948-2F7BCAEE1EBF}">
      <dgm:prSet phldrT="[Text]"/>
      <dgm:spPr/>
      <dgm:t>
        <a:bodyPr/>
        <a:lstStyle/>
        <a:p>
          <a:r>
            <a:rPr lang="en-US" dirty="0">
              <a:latin typeface="Arial" panose="020B0604020202020204" pitchFamily="34" charset="0"/>
              <a:cs typeface="Arial" panose="020B0604020202020204" pitchFamily="34" charset="0"/>
            </a:rPr>
            <a:t>Data</a:t>
          </a:r>
        </a:p>
      </dgm:t>
    </dgm:pt>
    <dgm:pt modelId="{A5EC4826-4AB5-4DEC-A0CD-CD0BCCD93114}" type="parTrans" cxnId="{0C9E677C-D4AC-4EDF-8520-2F160CCBDFAC}">
      <dgm:prSet/>
      <dgm:spPr/>
      <dgm:t>
        <a:bodyPr/>
        <a:lstStyle/>
        <a:p>
          <a:endParaRPr lang="en-US"/>
        </a:p>
      </dgm:t>
    </dgm:pt>
    <dgm:pt modelId="{7EE17CD9-9555-4556-A501-CECBB8C85B25}" type="sibTrans" cxnId="{0C9E677C-D4AC-4EDF-8520-2F160CCBDFAC}">
      <dgm:prSet/>
      <dgm:spPr/>
      <dgm:t>
        <a:bodyPr/>
        <a:lstStyle/>
        <a:p>
          <a:endParaRPr lang="en-US"/>
        </a:p>
      </dgm:t>
    </dgm:pt>
    <dgm:pt modelId="{3017BDCE-6183-4512-A45A-77EC2AA76551}">
      <dgm:prSet phldrT="[Text]"/>
      <dgm:spPr/>
      <dgm:t>
        <a:bodyPr/>
        <a:lstStyle/>
        <a:p>
          <a:pPr>
            <a:spcAft>
              <a:spcPts val="600"/>
            </a:spcAft>
            <a:buFont typeface="Arial" panose="020B0604020202020204" pitchFamily="34" charset="0"/>
            <a:buChar char="•"/>
          </a:pPr>
          <a:r>
            <a:rPr lang="en-US" dirty="0">
              <a:latin typeface="+mj-lt"/>
            </a:rPr>
            <a:t>Collect and review data on Indiana’s Behavioral Health Workforce in terms of diversity, gaps, compared to other states, current funding initiatives, and outcomes, etc.</a:t>
          </a:r>
        </a:p>
      </dgm:t>
    </dgm:pt>
    <dgm:pt modelId="{0B77ECAC-E715-4F9F-AA45-8272D00DE075}" type="parTrans" cxnId="{0D7289D5-CBEF-416A-8D7D-7EB55CBB1EE2}">
      <dgm:prSet/>
      <dgm:spPr/>
      <dgm:t>
        <a:bodyPr/>
        <a:lstStyle/>
        <a:p>
          <a:endParaRPr lang="en-US"/>
        </a:p>
      </dgm:t>
    </dgm:pt>
    <dgm:pt modelId="{A6DC54A2-E50D-43BC-A7C4-F1EEF3731F15}" type="sibTrans" cxnId="{0D7289D5-CBEF-416A-8D7D-7EB55CBB1EE2}">
      <dgm:prSet/>
      <dgm:spPr/>
      <dgm:t>
        <a:bodyPr/>
        <a:lstStyle/>
        <a:p>
          <a:endParaRPr lang="en-US"/>
        </a:p>
      </dgm:t>
    </dgm:pt>
    <dgm:pt modelId="{096009C0-2023-4E59-AF40-EDBEED957284}">
      <dgm:prSet phldrT="[Text]"/>
      <dgm:spPr/>
      <dgm:t>
        <a:bodyPr/>
        <a:lstStyle/>
        <a:p>
          <a:r>
            <a:rPr lang="en-US" dirty="0">
              <a:latin typeface="Arial" panose="020B0604020202020204" pitchFamily="34" charset="0"/>
              <a:cs typeface="Arial" panose="020B0604020202020204" pitchFamily="34" charset="0"/>
            </a:rPr>
            <a:t>Define</a:t>
          </a:r>
        </a:p>
      </dgm:t>
    </dgm:pt>
    <dgm:pt modelId="{91D942B5-1E39-406B-A0B3-75D846E3CA70}" type="parTrans" cxnId="{B578AD6D-388D-4BCB-B4E5-9B2E5EB9EA62}">
      <dgm:prSet/>
      <dgm:spPr/>
      <dgm:t>
        <a:bodyPr/>
        <a:lstStyle/>
        <a:p>
          <a:endParaRPr lang="en-US"/>
        </a:p>
      </dgm:t>
    </dgm:pt>
    <dgm:pt modelId="{B3E7B0DC-1B2A-4F80-93F3-AD42F6DCD97B}" type="sibTrans" cxnId="{B578AD6D-388D-4BCB-B4E5-9B2E5EB9EA62}">
      <dgm:prSet/>
      <dgm:spPr/>
      <dgm:t>
        <a:bodyPr/>
        <a:lstStyle/>
        <a:p>
          <a:endParaRPr lang="en-US"/>
        </a:p>
      </dgm:t>
    </dgm:pt>
    <dgm:pt modelId="{F0610475-D944-4937-BD21-C7F862F78170}">
      <dgm:prSet phldrT="[Text]"/>
      <dgm:spPr/>
      <dgm:t>
        <a:bodyPr/>
        <a:lstStyle/>
        <a:p>
          <a:pPr>
            <a:buFont typeface="Arial" panose="020B0604020202020204" pitchFamily="34" charset="0"/>
            <a:buChar char="•"/>
          </a:pPr>
          <a:r>
            <a:rPr lang="en-US" dirty="0">
              <a:latin typeface="+mj-lt"/>
            </a:rPr>
            <a:t>Defining the shortage for Indiana in terms of geography, profession, license type, site, current programs/initiatives</a:t>
          </a:r>
        </a:p>
      </dgm:t>
    </dgm:pt>
    <dgm:pt modelId="{7C5DD4C7-F295-4926-96BA-67CA74C3310F}" type="parTrans" cxnId="{77D35D3B-70FE-4D8D-B3B2-8B15414E2E78}">
      <dgm:prSet/>
      <dgm:spPr/>
      <dgm:t>
        <a:bodyPr/>
        <a:lstStyle/>
        <a:p>
          <a:endParaRPr lang="en-US"/>
        </a:p>
      </dgm:t>
    </dgm:pt>
    <dgm:pt modelId="{1C11F1C5-03D8-4955-9039-545B24042B4B}" type="sibTrans" cxnId="{77D35D3B-70FE-4D8D-B3B2-8B15414E2E78}">
      <dgm:prSet/>
      <dgm:spPr/>
      <dgm:t>
        <a:bodyPr/>
        <a:lstStyle/>
        <a:p>
          <a:endParaRPr lang="en-US"/>
        </a:p>
      </dgm:t>
    </dgm:pt>
    <dgm:pt modelId="{AAA9FB73-3F92-44BF-AC63-331693854D6E}">
      <dgm:prSet phldrT="[Text]"/>
      <dgm:spPr/>
      <dgm:t>
        <a:bodyPr/>
        <a:lstStyle/>
        <a:p>
          <a:r>
            <a:rPr lang="en-US" dirty="0">
              <a:latin typeface="Arial" panose="020B0604020202020204" pitchFamily="34" charset="0"/>
              <a:cs typeface="Arial" panose="020B0604020202020204" pitchFamily="34" charset="0"/>
            </a:rPr>
            <a:t>Develop</a:t>
          </a:r>
        </a:p>
      </dgm:t>
    </dgm:pt>
    <dgm:pt modelId="{5BEDC5E8-A32B-4032-ACAD-C937E76DEC46}" type="parTrans" cxnId="{C1598730-5C86-43C4-9137-2CE64A61F0D6}">
      <dgm:prSet/>
      <dgm:spPr/>
      <dgm:t>
        <a:bodyPr/>
        <a:lstStyle/>
        <a:p>
          <a:endParaRPr lang="en-US"/>
        </a:p>
      </dgm:t>
    </dgm:pt>
    <dgm:pt modelId="{EF5C4F51-0DDE-4188-A00F-A9A983EE9A58}" type="sibTrans" cxnId="{C1598730-5C86-43C4-9137-2CE64A61F0D6}">
      <dgm:prSet/>
      <dgm:spPr/>
      <dgm:t>
        <a:bodyPr/>
        <a:lstStyle/>
        <a:p>
          <a:endParaRPr lang="en-US"/>
        </a:p>
      </dgm:t>
    </dgm:pt>
    <dgm:pt modelId="{8331DEB2-4B98-41FA-86A2-50919ED00980}">
      <dgm:prSet phldrT="[Text]"/>
      <dgm:spPr/>
      <dgm:t>
        <a:bodyPr/>
        <a:lstStyle/>
        <a:p>
          <a:pPr>
            <a:buFont typeface="Arial" panose="020B0604020202020204" pitchFamily="34" charset="0"/>
            <a:buChar char="•"/>
          </a:pPr>
          <a:r>
            <a:rPr lang="en-US" dirty="0">
              <a:latin typeface="+mj-lt"/>
            </a:rPr>
            <a:t>Strategy for developing workforce in terms of collaborations, partnerships, policy, legislation, funding</a:t>
          </a:r>
        </a:p>
      </dgm:t>
    </dgm:pt>
    <dgm:pt modelId="{AFA70DF7-DF0C-4B14-8B6C-EAA515FD903F}" type="parTrans" cxnId="{57C246D4-5C1C-41CC-9800-ADC9A955290E}">
      <dgm:prSet/>
      <dgm:spPr/>
      <dgm:t>
        <a:bodyPr/>
        <a:lstStyle/>
        <a:p>
          <a:endParaRPr lang="en-US"/>
        </a:p>
      </dgm:t>
    </dgm:pt>
    <dgm:pt modelId="{6C718278-3735-4700-B506-177805F2EC09}" type="sibTrans" cxnId="{57C246D4-5C1C-41CC-9800-ADC9A955290E}">
      <dgm:prSet/>
      <dgm:spPr/>
      <dgm:t>
        <a:bodyPr/>
        <a:lstStyle/>
        <a:p>
          <a:endParaRPr lang="en-US"/>
        </a:p>
      </dgm:t>
    </dgm:pt>
    <dgm:pt modelId="{E7EB634C-63A5-466A-8FF9-05632B09EC7D}" type="pres">
      <dgm:prSet presAssocID="{60DEDAE9-085F-4065-9364-E35D0F82AE95}" presName="linearFlow" presStyleCnt="0">
        <dgm:presLayoutVars>
          <dgm:dir/>
          <dgm:animLvl val="lvl"/>
          <dgm:resizeHandles/>
        </dgm:presLayoutVars>
      </dgm:prSet>
      <dgm:spPr/>
    </dgm:pt>
    <dgm:pt modelId="{9B15846F-A045-4CCC-A5AF-C4519300C56E}" type="pres">
      <dgm:prSet presAssocID="{31709B06-F884-4D8C-9948-2F7BCAEE1EBF}" presName="compositeNode" presStyleCnt="0">
        <dgm:presLayoutVars>
          <dgm:bulletEnabled val="1"/>
        </dgm:presLayoutVars>
      </dgm:prSet>
      <dgm:spPr/>
    </dgm:pt>
    <dgm:pt modelId="{99568A21-C0BF-4B22-A6B7-28EB15F964F6}" type="pres">
      <dgm:prSet presAssocID="{31709B06-F884-4D8C-9948-2F7BCAEE1EBF}" presName="imag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innerShdw blurRad="114300">
            <a:prstClr val="black"/>
          </a:innerShdw>
        </a:effectLst>
      </dgm:spPr>
    </dgm:pt>
    <dgm:pt modelId="{54167B28-9056-43B9-A350-4559A5B37BD3}" type="pres">
      <dgm:prSet presAssocID="{31709B06-F884-4D8C-9948-2F7BCAEE1EBF}" presName="childNode" presStyleLbl="node1" presStyleIdx="0" presStyleCnt="3">
        <dgm:presLayoutVars>
          <dgm:bulletEnabled val="1"/>
        </dgm:presLayoutVars>
      </dgm:prSet>
      <dgm:spPr/>
    </dgm:pt>
    <dgm:pt modelId="{1E346E71-D24E-40A5-B7CF-57496227D32B}" type="pres">
      <dgm:prSet presAssocID="{31709B06-F884-4D8C-9948-2F7BCAEE1EBF}" presName="parentNode" presStyleLbl="revTx" presStyleIdx="0" presStyleCnt="3">
        <dgm:presLayoutVars>
          <dgm:chMax val="0"/>
          <dgm:bulletEnabled val="1"/>
        </dgm:presLayoutVars>
      </dgm:prSet>
      <dgm:spPr/>
    </dgm:pt>
    <dgm:pt modelId="{A85CBDED-1D05-4D16-9093-8F710726F5BF}" type="pres">
      <dgm:prSet presAssocID="{7EE17CD9-9555-4556-A501-CECBB8C85B25}" presName="sibTrans" presStyleCnt="0"/>
      <dgm:spPr/>
    </dgm:pt>
    <dgm:pt modelId="{33FD338D-568D-47F5-A988-A1ADB93542DD}" type="pres">
      <dgm:prSet presAssocID="{096009C0-2023-4E59-AF40-EDBEED957284}" presName="compositeNode" presStyleCnt="0">
        <dgm:presLayoutVars>
          <dgm:bulletEnabled val="1"/>
        </dgm:presLayoutVars>
      </dgm:prSet>
      <dgm:spPr/>
    </dgm:pt>
    <dgm:pt modelId="{04EED00B-3019-41C0-804F-185661E2132B}" type="pres">
      <dgm:prSet presAssocID="{096009C0-2023-4E59-AF40-EDBEED957284}"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mote work outline"/>
        </a:ext>
      </dgm:extLst>
    </dgm:pt>
    <dgm:pt modelId="{F6FA47B2-2A73-45AB-8A85-3DB7D2526962}" type="pres">
      <dgm:prSet presAssocID="{096009C0-2023-4E59-AF40-EDBEED957284}" presName="childNode" presStyleLbl="node1" presStyleIdx="1" presStyleCnt="3">
        <dgm:presLayoutVars>
          <dgm:bulletEnabled val="1"/>
        </dgm:presLayoutVars>
      </dgm:prSet>
      <dgm:spPr/>
    </dgm:pt>
    <dgm:pt modelId="{70944477-3F31-4CEF-8E82-81C71BBD534F}" type="pres">
      <dgm:prSet presAssocID="{096009C0-2023-4E59-AF40-EDBEED957284}" presName="parentNode" presStyleLbl="revTx" presStyleIdx="1" presStyleCnt="3">
        <dgm:presLayoutVars>
          <dgm:chMax val="0"/>
          <dgm:bulletEnabled val="1"/>
        </dgm:presLayoutVars>
      </dgm:prSet>
      <dgm:spPr/>
    </dgm:pt>
    <dgm:pt modelId="{D260F70A-87E4-4136-A948-765C15E3E64D}" type="pres">
      <dgm:prSet presAssocID="{B3E7B0DC-1B2A-4F80-93F3-AD42F6DCD97B}" presName="sibTrans" presStyleCnt="0"/>
      <dgm:spPr/>
    </dgm:pt>
    <dgm:pt modelId="{DB8636B9-4C92-4D54-92F9-1DC982B24D35}" type="pres">
      <dgm:prSet presAssocID="{AAA9FB73-3F92-44BF-AC63-331693854D6E}" presName="compositeNode" presStyleCnt="0">
        <dgm:presLayoutVars>
          <dgm:bulletEnabled val="1"/>
        </dgm:presLayoutVars>
      </dgm:prSet>
      <dgm:spPr/>
    </dgm:pt>
    <dgm:pt modelId="{89EDBEAD-577F-4908-9F98-CEF3E304E559}" type="pres">
      <dgm:prSet presAssocID="{AAA9FB73-3F92-44BF-AC63-331693854D6E}"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ss pieces with solid fill"/>
        </a:ext>
      </dgm:extLst>
    </dgm:pt>
    <dgm:pt modelId="{EF4759FD-1F90-485F-9343-A6AA2BA57332}" type="pres">
      <dgm:prSet presAssocID="{AAA9FB73-3F92-44BF-AC63-331693854D6E}" presName="childNode" presStyleLbl="node1" presStyleIdx="2" presStyleCnt="3">
        <dgm:presLayoutVars>
          <dgm:bulletEnabled val="1"/>
        </dgm:presLayoutVars>
      </dgm:prSet>
      <dgm:spPr/>
    </dgm:pt>
    <dgm:pt modelId="{36C0AC3B-394D-4646-BFD3-8F4329940BCB}" type="pres">
      <dgm:prSet presAssocID="{AAA9FB73-3F92-44BF-AC63-331693854D6E}" presName="parentNode" presStyleLbl="revTx" presStyleIdx="2" presStyleCnt="3">
        <dgm:presLayoutVars>
          <dgm:chMax val="0"/>
          <dgm:bulletEnabled val="1"/>
        </dgm:presLayoutVars>
      </dgm:prSet>
      <dgm:spPr/>
    </dgm:pt>
  </dgm:ptLst>
  <dgm:cxnLst>
    <dgm:cxn modelId="{F20C9E13-C547-46FA-9EEE-1A08BE815A77}" type="presOf" srcId="{8331DEB2-4B98-41FA-86A2-50919ED00980}" destId="{EF4759FD-1F90-485F-9343-A6AA2BA57332}" srcOrd="0" destOrd="0" presId="urn:microsoft.com/office/officeart/2005/8/layout/hList2"/>
    <dgm:cxn modelId="{74FD2D2D-D3FE-4E25-BF3D-48154FA83D17}" type="presOf" srcId="{31709B06-F884-4D8C-9948-2F7BCAEE1EBF}" destId="{1E346E71-D24E-40A5-B7CF-57496227D32B}" srcOrd="0" destOrd="0" presId="urn:microsoft.com/office/officeart/2005/8/layout/hList2"/>
    <dgm:cxn modelId="{C1598730-5C86-43C4-9137-2CE64A61F0D6}" srcId="{60DEDAE9-085F-4065-9364-E35D0F82AE95}" destId="{AAA9FB73-3F92-44BF-AC63-331693854D6E}" srcOrd="2" destOrd="0" parTransId="{5BEDC5E8-A32B-4032-ACAD-C937E76DEC46}" sibTransId="{EF5C4F51-0DDE-4188-A00F-A9A983EE9A58}"/>
    <dgm:cxn modelId="{81C17E32-FC2F-4899-A5ED-4C339A4A7506}" type="presOf" srcId="{60DEDAE9-085F-4065-9364-E35D0F82AE95}" destId="{E7EB634C-63A5-466A-8FF9-05632B09EC7D}" srcOrd="0" destOrd="0" presId="urn:microsoft.com/office/officeart/2005/8/layout/hList2"/>
    <dgm:cxn modelId="{77D35D3B-70FE-4D8D-B3B2-8B15414E2E78}" srcId="{096009C0-2023-4E59-AF40-EDBEED957284}" destId="{F0610475-D944-4937-BD21-C7F862F78170}" srcOrd="0" destOrd="0" parTransId="{7C5DD4C7-F295-4926-96BA-67CA74C3310F}" sibTransId="{1C11F1C5-03D8-4955-9039-545B24042B4B}"/>
    <dgm:cxn modelId="{B578AD6D-388D-4BCB-B4E5-9B2E5EB9EA62}" srcId="{60DEDAE9-085F-4065-9364-E35D0F82AE95}" destId="{096009C0-2023-4E59-AF40-EDBEED957284}" srcOrd="1" destOrd="0" parTransId="{91D942B5-1E39-406B-A0B3-75D846E3CA70}" sibTransId="{B3E7B0DC-1B2A-4F80-93F3-AD42F6DCD97B}"/>
    <dgm:cxn modelId="{0C9E677C-D4AC-4EDF-8520-2F160CCBDFAC}" srcId="{60DEDAE9-085F-4065-9364-E35D0F82AE95}" destId="{31709B06-F884-4D8C-9948-2F7BCAEE1EBF}" srcOrd="0" destOrd="0" parTransId="{A5EC4826-4AB5-4DEC-A0CD-CD0BCCD93114}" sibTransId="{7EE17CD9-9555-4556-A501-CECBB8C85B25}"/>
    <dgm:cxn modelId="{81128FAD-F0D9-44EB-A9F7-DC3AD78855DE}" type="presOf" srcId="{3017BDCE-6183-4512-A45A-77EC2AA76551}" destId="{54167B28-9056-43B9-A350-4559A5B37BD3}" srcOrd="0" destOrd="0" presId="urn:microsoft.com/office/officeart/2005/8/layout/hList2"/>
    <dgm:cxn modelId="{3EB915BF-1E1A-4B4E-B87D-8D5182E6289F}" type="presOf" srcId="{F0610475-D944-4937-BD21-C7F862F78170}" destId="{F6FA47B2-2A73-45AB-8A85-3DB7D2526962}" srcOrd="0" destOrd="0" presId="urn:microsoft.com/office/officeart/2005/8/layout/hList2"/>
    <dgm:cxn modelId="{F9497AC8-BE14-497E-8324-2DA0A8FF88B4}" type="presOf" srcId="{096009C0-2023-4E59-AF40-EDBEED957284}" destId="{70944477-3F31-4CEF-8E82-81C71BBD534F}" srcOrd="0" destOrd="0" presId="urn:microsoft.com/office/officeart/2005/8/layout/hList2"/>
    <dgm:cxn modelId="{57C246D4-5C1C-41CC-9800-ADC9A955290E}" srcId="{AAA9FB73-3F92-44BF-AC63-331693854D6E}" destId="{8331DEB2-4B98-41FA-86A2-50919ED00980}" srcOrd="0" destOrd="0" parTransId="{AFA70DF7-DF0C-4B14-8B6C-EAA515FD903F}" sibTransId="{6C718278-3735-4700-B506-177805F2EC09}"/>
    <dgm:cxn modelId="{0D7289D5-CBEF-416A-8D7D-7EB55CBB1EE2}" srcId="{31709B06-F884-4D8C-9948-2F7BCAEE1EBF}" destId="{3017BDCE-6183-4512-A45A-77EC2AA76551}" srcOrd="0" destOrd="0" parTransId="{0B77ECAC-E715-4F9F-AA45-8272D00DE075}" sibTransId="{A6DC54A2-E50D-43BC-A7C4-F1EEF3731F15}"/>
    <dgm:cxn modelId="{910030EF-A978-405B-BC37-197BFC9FED8A}" type="presOf" srcId="{AAA9FB73-3F92-44BF-AC63-331693854D6E}" destId="{36C0AC3B-394D-4646-BFD3-8F4329940BCB}" srcOrd="0" destOrd="0" presId="urn:microsoft.com/office/officeart/2005/8/layout/hList2"/>
    <dgm:cxn modelId="{2A4671DE-7B4E-4940-8753-2CF01523444E}" type="presParOf" srcId="{E7EB634C-63A5-466A-8FF9-05632B09EC7D}" destId="{9B15846F-A045-4CCC-A5AF-C4519300C56E}" srcOrd="0" destOrd="0" presId="urn:microsoft.com/office/officeart/2005/8/layout/hList2"/>
    <dgm:cxn modelId="{26544A87-4D96-4801-A87A-DB66077B6C4F}" type="presParOf" srcId="{9B15846F-A045-4CCC-A5AF-C4519300C56E}" destId="{99568A21-C0BF-4B22-A6B7-28EB15F964F6}" srcOrd="0" destOrd="0" presId="urn:microsoft.com/office/officeart/2005/8/layout/hList2"/>
    <dgm:cxn modelId="{5B98D4E5-C688-4C8C-8591-91F8BAD0E579}" type="presParOf" srcId="{9B15846F-A045-4CCC-A5AF-C4519300C56E}" destId="{54167B28-9056-43B9-A350-4559A5B37BD3}" srcOrd="1" destOrd="0" presId="urn:microsoft.com/office/officeart/2005/8/layout/hList2"/>
    <dgm:cxn modelId="{4C0F54AB-7264-440F-BF30-7AB39E82CEE0}" type="presParOf" srcId="{9B15846F-A045-4CCC-A5AF-C4519300C56E}" destId="{1E346E71-D24E-40A5-B7CF-57496227D32B}" srcOrd="2" destOrd="0" presId="urn:microsoft.com/office/officeart/2005/8/layout/hList2"/>
    <dgm:cxn modelId="{6C560821-E8E1-4DEB-9631-DD68BE248D69}" type="presParOf" srcId="{E7EB634C-63A5-466A-8FF9-05632B09EC7D}" destId="{A85CBDED-1D05-4D16-9093-8F710726F5BF}" srcOrd="1" destOrd="0" presId="urn:microsoft.com/office/officeart/2005/8/layout/hList2"/>
    <dgm:cxn modelId="{C0E2CCE3-BD8E-488E-B4B4-7C8BB7C72098}" type="presParOf" srcId="{E7EB634C-63A5-466A-8FF9-05632B09EC7D}" destId="{33FD338D-568D-47F5-A988-A1ADB93542DD}" srcOrd="2" destOrd="0" presId="urn:microsoft.com/office/officeart/2005/8/layout/hList2"/>
    <dgm:cxn modelId="{169AC563-80B6-4722-BABB-001CD60431A1}" type="presParOf" srcId="{33FD338D-568D-47F5-A988-A1ADB93542DD}" destId="{04EED00B-3019-41C0-804F-185661E2132B}" srcOrd="0" destOrd="0" presId="urn:microsoft.com/office/officeart/2005/8/layout/hList2"/>
    <dgm:cxn modelId="{88BE8761-E962-47F0-B456-83418D4C82D7}" type="presParOf" srcId="{33FD338D-568D-47F5-A988-A1ADB93542DD}" destId="{F6FA47B2-2A73-45AB-8A85-3DB7D2526962}" srcOrd="1" destOrd="0" presId="urn:microsoft.com/office/officeart/2005/8/layout/hList2"/>
    <dgm:cxn modelId="{842C3869-CCE9-4B95-84F4-EB4E2CF45115}" type="presParOf" srcId="{33FD338D-568D-47F5-A988-A1ADB93542DD}" destId="{70944477-3F31-4CEF-8E82-81C71BBD534F}" srcOrd="2" destOrd="0" presId="urn:microsoft.com/office/officeart/2005/8/layout/hList2"/>
    <dgm:cxn modelId="{07D9BCF4-AB53-43D8-A1FB-99D662281CD0}" type="presParOf" srcId="{E7EB634C-63A5-466A-8FF9-05632B09EC7D}" destId="{D260F70A-87E4-4136-A948-765C15E3E64D}" srcOrd="3" destOrd="0" presId="urn:microsoft.com/office/officeart/2005/8/layout/hList2"/>
    <dgm:cxn modelId="{E1B25E90-B807-4A32-A1CF-4856A429A2AC}" type="presParOf" srcId="{E7EB634C-63A5-466A-8FF9-05632B09EC7D}" destId="{DB8636B9-4C92-4D54-92F9-1DC982B24D35}" srcOrd="4" destOrd="0" presId="urn:microsoft.com/office/officeart/2005/8/layout/hList2"/>
    <dgm:cxn modelId="{0CF60C6F-42DD-454A-B990-6B5975CBE0B0}" type="presParOf" srcId="{DB8636B9-4C92-4D54-92F9-1DC982B24D35}" destId="{89EDBEAD-577F-4908-9F98-CEF3E304E559}" srcOrd="0" destOrd="0" presId="urn:microsoft.com/office/officeart/2005/8/layout/hList2"/>
    <dgm:cxn modelId="{38302F8C-EA01-4F73-BA9F-C83F8572059F}" type="presParOf" srcId="{DB8636B9-4C92-4D54-92F9-1DC982B24D35}" destId="{EF4759FD-1F90-485F-9343-A6AA2BA57332}" srcOrd="1" destOrd="0" presId="urn:microsoft.com/office/officeart/2005/8/layout/hList2"/>
    <dgm:cxn modelId="{B8C50A84-11DD-4A9A-BAC0-8E135A7BEE6A}" type="presParOf" srcId="{DB8636B9-4C92-4D54-92F9-1DC982B24D35}" destId="{36C0AC3B-394D-4646-BFD3-8F4329940BC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C5D1DA-A57D-424E-A71F-4DD23EEF8A74}" type="doc">
      <dgm:prSet loTypeId="urn:microsoft.com/office/officeart/2005/8/layout/pList2" loCatId="list" qsTypeId="urn:microsoft.com/office/officeart/2005/8/quickstyle/simple1" qsCatId="simple" csTypeId="urn:microsoft.com/office/officeart/2005/8/colors/accent1_2" csCatId="accent1" phldr="1"/>
      <dgm:spPr/>
    </dgm:pt>
    <dgm:pt modelId="{AEE14A5B-4143-41F5-925F-7FF18E453035}">
      <dgm:prSet phldrT="[Text]"/>
      <dgm:spPr>
        <a:solidFill>
          <a:schemeClr val="accent2">
            <a:lumMod val="40000"/>
            <a:lumOff val="60000"/>
          </a:schemeClr>
        </a:solidFill>
      </dgm:spPr>
      <dgm:t>
        <a:bodyPr/>
        <a:lstStyle/>
        <a:p>
          <a:r>
            <a:rPr lang="en-US" dirty="0">
              <a:latin typeface="+mj-lt"/>
            </a:rPr>
            <a:t>Promote</a:t>
          </a:r>
        </a:p>
      </dgm:t>
    </dgm:pt>
    <dgm:pt modelId="{A3583967-7C83-431E-86B3-C7802327FDCB}" type="parTrans" cxnId="{2BCED162-C84D-47FD-9565-5A17E22F95C5}">
      <dgm:prSet/>
      <dgm:spPr/>
      <dgm:t>
        <a:bodyPr/>
        <a:lstStyle/>
        <a:p>
          <a:endParaRPr lang="en-US"/>
        </a:p>
      </dgm:t>
    </dgm:pt>
    <dgm:pt modelId="{7AAA075D-6CEE-4EA2-9E9A-CBD8F6FA9B3C}" type="sibTrans" cxnId="{2BCED162-C84D-47FD-9565-5A17E22F95C5}">
      <dgm:prSet/>
      <dgm:spPr/>
      <dgm:t>
        <a:bodyPr/>
        <a:lstStyle/>
        <a:p>
          <a:endParaRPr lang="en-US"/>
        </a:p>
      </dgm:t>
    </dgm:pt>
    <dgm:pt modelId="{C8FCE03A-313D-4BDD-A3BA-F7175C46D6ED}">
      <dgm:prSet phldrT="[Text]"/>
      <dgm:spPr>
        <a:solidFill>
          <a:schemeClr val="accent2">
            <a:lumMod val="60000"/>
            <a:lumOff val="40000"/>
          </a:schemeClr>
        </a:solidFill>
      </dgm:spPr>
      <dgm:t>
        <a:bodyPr/>
        <a:lstStyle/>
        <a:p>
          <a:r>
            <a:rPr lang="en-US" dirty="0">
              <a:latin typeface="+mj-lt"/>
            </a:rPr>
            <a:t>Recruit</a:t>
          </a:r>
        </a:p>
      </dgm:t>
    </dgm:pt>
    <dgm:pt modelId="{03F13244-9422-4F0A-A822-DA3EB00C2B45}" type="parTrans" cxnId="{F0EF0F23-333E-414D-9A99-ABF69EF03DE0}">
      <dgm:prSet/>
      <dgm:spPr/>
      <dgm:t>
        <a:bodyPr/>
        <a:lstStyle/>
        <a:p>
          <a:endParaRPr lang="en-US"/>
        </a:p>
      </dgm:t>
    </dgm:pt>
    <dgm:pt modelId="{C1C4A9FD-858F-4DE7-8C0E-8CADDFC051EA}" type="sibTrans" cxnId="{F0EF0F23-333E-414D-9A99-ABF69EF03DE0}">
      <dgm:prSet/>
      <dgm:spPr/>
      <dgm:t>
        <a:bodyPr/>
        <a:lstStyle/>
        <a:p>
          <a:endParaRPr lang="en-US"/>
        </a:p>
      </dgm:t>
    </dgm:pt>
    <dgm:pt modelId="{702B8C2D-DDAF-4948-847A-165223CBD8E1}">
      <dgm:prSet phldrT="[Text]"/>
      <dgm:spPr>
        <a:solidFill>
          <a:schemeClr val="accent2">
            <a:lumMod val="75000"/>
          </a:schemeClr>
        </a:solidFill>
      </dgm:spPr>
      <dgm:t>
        <a:bodyPr/>
        <a:lstStyle/>
        <a:p>
          <a:r>
            <a:rPr lang="en-US" dirty="0">
              <a:latin typeface="+mj-lt"/>
            </a:rPr>
            <a:t>Train</a:t>
          </a:r>
        </a:p>
      </dgm:t>
    </dgm:pt>
    <dgm:pt modelId="{3FD52209-3000-4425-8C04-939BD43B6655}" type="parTrans" cxnId="{DA47244D-AD0F-45C7-B177-5AD403559FE7}">
      <dgm:prSet/>
      <dgm:spPr/>
      <dgm:t>
        <a:bodyPr/>
        <a:lstStyle/>
        <a:p>
          <a:endParaRPr lang="en-US"/>
        </a:p>
      </dgm:t>
    </dgm:pt>
    <dgm:pt modelId="{74BB9437-B2AA-4BE8-B15E-7D77F4D3AF17}" type="sibTrans" cxnId="{DA47244D-AD0F-45C7-B177-5AD403559FE7}">
      <dgm:prSet/>
      <dgm:spPr/>
      <dgm:t>
        <a:bodyPr/>
        <a:lstStyle/>
        <a:p>
          <a:endParaRPr lang="en-US"/>
        </a:p>
      </dgm:t>
    </dgm:pt>
    <dgm:pt modelId="{C6B095A5-E3AD-449E-95FF-ABFFC01B9A61}">
      <dgm:prSet phldrT="[Text]"/>
      <dgm:spPr>
        <a:solidFill>
          <a:schemeClr val="accent6">
            <a:lumMod val="75000"/>
          </a:schemeClr>
        </a:solidFill>
      </dgm:spPr>
      <dgm:t>
        <a:bodyPr/>
        <a:lstStyle/>
        <a:p>
          <a:r>
            <a:rPr lang="en-US" dirty="0">
              <a:latin typeface="+mj-lt"/>
            </a:rPr>
            <a:t>Retain</a:t>
          </a:r>
        </a:p>
      </dgm:t>
    </dgm:pt>
    <dgm:pt modelId="{FB6CDD00-6677-4717-8B72-3479A9D12AFC}" type="parTrans" cxnId="{302865B8-11DE-4680-85CB-DBB853BCD8D1}">
      <dgm:prSet/>
      <dgm:spPr/>
      <dgm:t>
        <a:bodyPr/>
        <a:lstStyle/>
        <a:p>
          <a:endParaRPr lang="en-US"/>
        </a:p>
      </dgm:t>
    </dgm:pt>
    <dgm:pt modelId="{6947CF65-18F9-4106-A5AE-DC2328266C65}" type="sibTrans" cxnId="{302865B8-11DE-4680-85CB-DBB853BCD8D1}">
      <dgm:prSet/>
      <dgm:spPr/>
      <dgm:t>
        <a:bodyPr/>
        <a:lstStyle/>
        <a:p>
          <a:endParaRPr lang="en-US"/>
        </a:p>
      </dgm:t>
    </dgm:pt>
    <dgm:pt modelId="{A0D07CC8-BEFB-4E01-B727-8C7FA3BD04D6}" type="pres">
      <dgm:prSet presAssocID="{F2C5D1DA-A57D-424E-A71F-4DD23EEF8A74}" presName="Name0" presStyleCnt="0">
        <dgm:presLayoutVars>
          <dgm:dir/>
          <dgm:resizeHandles val="exact"/>
        </dgm:presLayoutVars>
      </dgm:prSet>
      <dgm:spPr/>
    </dgm:pt>
    <dgm:pt modelId="{46E97420-CB4B-4CB1-9A24-0E69BBEBCF08}" type="pres">
      <dgm:prSet presAssocID="{F2C5D1DA-A57D-424E-A71F-4DD23EEF8A74}" presName="bkgdShp" presStyleLbl="alignAccFollowNode1" presStyleIdx="0" presStyleCnt="1"/>
      <dgm:spPr/>
    </dgm:pt>
    <dgm:pt modelId="{FB694F09-72AA-4C39-86A1-53428A5AF91F}" type="pres">
      <dgm:prSet presAssocID="{F2C5D1DA-A57D-424E-A71F-4DD23EEF8A74}" presName="linComp" presStyleCnt="0"/>
      <dgm:spPr/>
    </dgm:pt>
    <dgm:pt modelId="{357F0C68-9CA9-49BF-AE7B-A92CCB0DEEEC}" type="pres">
      <dgm:prSet presAssocID="{AEE14A5B-4143-41F5-925F-7FF18E453035}" presName="compNode" presStyleCnt="0"/>
      <dgm:spPr/>
    </dgm:pt>
    <dgm:pt modelId="{2AED4BCE-2927-48F2-925E-3A74E4FD921F}" type="pres">
      <dgm:prSet presAssocID="{AEE14A5B-4143-41F5-925F-7FF18E453035}" presName="node" presStyleLbl="node1" presStyleIdx="0" presStyleCnt="4">
        <dgm:presLayoutVars>
          <dgm:bulletEnabled val="1"/>
        </dgm:presLayoutVars>
      </dgm:prSet>
      <dgm:spPr/>
    </dgm:pt>
    <dgm:pt modelId="{0F3172BE-D93A-42BD-805A-5AAC3987F311}" type="pres">
      <dgm:prSet presAssocID="{AEE14A5B-4143-41F5-925F-7FF18E453035}" presName="invisiNode" presStyleLbl="node1" presStyleIdx="0" presStyleCnt="4"/>
      <dgm:spPr/>
    </dgm:pt>
    <dgm:pt modelId="{4CCFF6CF-A70F-4A80-8032-F4AFCA400E89}" type="pres">
      <dgm:prSet presAssocID="{AEE14A5B-4143-41F5-925F-7FF18E453035}" presName="imagNode" presStyleLbl="fgImgPlace1" presStyleIdx="0" presStyleCnt="4"/>
      <dgm:spPr>
        <a:blipFill>
          <a:blip xmlns:r="http://schemas.openxmlformats.org/officeDocument/2006/relationships" r:embed="rId1"/>
          <a:srcRect/>
          <a:stretch>
            <a:fillRect/>
          </a:stretch>
        </a:blipFill>
      </dgm:spPr>
    </dgm:pt>
    <dgm:pt modelId="{912397F6-15D7-4DB2-ACB6-5538E8A2922B}" type="pres">
      <dgm:prSet presAssocID="{7AAA075D-6CEE-4EA2-9E9A-CBD8F6FA9B3C}" presName="sibTrans" presStyleLbl="sibTrans2D1" presStyleIdx="0" presStyleCnt="0"/>
      <dgm:spPr/>
    </dgm:pt>
    <dgm:pt modelId="{896861DD-5599-401A-A1A0-D3FEC791CFE9}" type="pres">
      <dgm:prSet presAssocID="{C8FCE03A-313D-4BDD-A3BA-F7175C46D6ED}" presName="compNode" presStyleCnt="0"/>
      <dgm:spPr/>
    </dgm:pt>
    <dgm:pt modelId="{A9E49167-BC3E-48AA-B65E-ABCE538CD6B8}" type="pres">
      <dgm:prSet presAssocID="{C8FCE03A-313D-4BDD-A3BA-F7175C46D6ED}" presName="node" presStyleLbl="node1" presStyleIdx="1" presStyleCnt="4" custLinFactNeighborX="-223" custLinFactNeighborY="433">
        <dgm:presLayoutVars>
          <dgm:bulletEnabled val="1"/>
        </dgm:presLayoutVars>
      </dgm:prSet>
      <dgm:spPr/>
    </dgm:pt>
    <dgm:pt modelId="{288A383A-CD6B-4B68-AEC5-F9BFDE5FD9C4}" type="pres">
      <dgm:prSet presAssocID="{C8FCE03A-313D-4BDD-A3BA-F7175C46D6ED}" presName="invisiNode" presStyleLbl="node1" presStyleIdx="1" presStyleCnt="4"/>
      <dgm:spPr/>
    </dgm:pt>
    <dgm:pt modelId="{30DBC5F4-2C4A-4DE8-8F9A-5006D1DB05E4}" type="pres">
      <dgm:prSet presAssocID="{C8FCE03A-313D-4BDD-A3BA-F7175C46D6E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498C94A-39D9-4E23-866E-28EB2C031CE3}" type="pres">
      <dgm:prSet presAssocID="{C1C4A9FD-858F-4DE7-8C0E-8CADDFC051EA}" presName="sibTrans" presStyleLbl="sibTrans2D1" presStyleIdx="0" presStyleCnt="0"/>
      <dgm:spPr/>
    </dgm:pt>
    <dgm:pt modelId="{E3BC2A52-F3FF-44BB-AF4B-3B17895F8EF1}" type="pres">
      <dgm:prSet presAssocID="{702B8C2D-DDAF-4948-847A-165223CBD8E1}" presName="compNode" presStyleCnt="0"/>
      <dgm:spPr/>
    </dgm:pt>
    <dgm:pt modelId="{4268A44A-2D7B-4CA7-A67C-0808C4AA84A9}" type="pres">
      <dgm:prSet presAssocID="{702B8C2D-DDAF-4948-847A-165223CBD8E1}" presName="node" presStyleLbl="node1" presStyleIdx="2" presStyleCnt="4">
        <dgm:presLayoutVars>
          <dgm:bulletEnabled val="1"/>
        </dgm:presLayoutVars>
      </dgm:prSet>
      <dgm:spPr/>
    </dgm:pt>
    <dgm:pt modelId="{7D9BDFF9-EC62-44C0-B1DD-085BDE2363F1}" type="pres">
      <dgm:prSet presAssocID="{702B8C2D-DDAF-4948-847A-165223CBD8E1}" presName="invisiNode" presStyleLbl="node1" presStyleIdx="2" presStyleCnt="4"/>
      <dgm:spPr/>
    </dgm:pt>
    <dgm:pt modelId="{5DFD3233-363F-4137-826F-121352C8C35A}" type="pres">
      <dgm:prSet presAssocID="{702B8C2D-DDAF-4948-847A-165223CBD8E1}"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B83BF11F-4AC0-4959-B7A0-A00A1489DAB7}" type="pres">
      <dgm:prSet presAssocID="{74BB9437-B2AA-4BE8-B15E-7D77F4D3AF17}" presName="sibTrans" presStyleLbl="sibTrans2D1" presStyleIdx="0" presStyleCnt="0"/>
      <dgm:spPr/>
    </dgm:pt>
    <dgm:pt modelId="{74C4B47D-84A2-465A-A87A-9045DDDDD6BB}" type="pres">
      <dgm:prSet presAssocID="{C6B095A5-E3AD-449E-95FF-ABFFC01B9A61}" presName="compNode" presStyleCnt="0"/>
      <dgm:spPr/>
    </dgm:pt>
    <dgm:pt modelId="{1269E442-966B-4C28-BFF2-23309400C1AB}" type="pres">
      <dgm:prSet presAssocID="{C6B095A5-E3AD-449E-95FF-ABFFC01B9A61}" presName="node" presStyleLbl="node1" presStyleIdx="3" presStyleCnt="4">
        <dgm:presLayoutVars>
          <dgm:bulletEnabled val="1"/>
        </dgm:presLayoutVars>
      </dgm:prSet>
      <dgm:spPr/>
    </dgm:pt>
    <dgm:pt modelId="{7F7C4658-0A1E-4FEF-A65E-E8A97D4B394A}" type="pres">
      <dgm:prSet presAssocID="{C6B095A5-E3AD-449E-95FF-ABFFC01B9A61}" presName="invisiNode" presStyleLbl="node1" presStyleIdx="3" presStyleCnt="4"/>
      <dgm:spPr/>
    </dgm:pt>
    <dgm:pt modelId="{8115518D-735D-43EC-8E03-AF60055C9C05}" type="pres">
      <dgm:prSet presAssocID="{C6B095A5-E3AD-449E-95FF-ABFFC01B9A61}"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Lst>
  <dgm:cxnLst>
    <dgm:cxn modelId="{E3E41808-B751-4125-89B8-BF502583D383}" type="presOf" srcId="{C6B095A5-E3AD-449E-95FF-ABFFC01B9A61}" destId="{1269E442-966B-4C28-BFF2-23309400C1AB}" srcOrd="0" destOrd="0" presId="urn:microsoft.com/office/officeart/2005/8/layout/pList2"/>
    <dgm:cxn modelId="{F0EF0F23-333E-414D-9A99-ABF69EF03DE0}" srcId="{F2C5D1DA-A57D-424E-A71F-4DD23EEF8A74}" destId="{C8FCE03A-313D-4BDD-A3BA-F7175C46D6ED}" srcOrd="1" destOrd="0" parTransId="{03F13244-9422-4F0A-A822-DA3EB00C2B45}" sibTransId="{C1C4A9FD-858F-4DE7-8C0E-8CADDFC051EA}"/>
    <dgm:cxn modelId="{F332BF3B-D2CD-466E-A424-F02CCD229396}" type="presOf" srcId="{C1C4A9FD-858F-4DE7-8C0E-8CADDFC051EA}" destId="{1498C94A-39D9-4E23-866E-28EB2C031CE3}" srcOrd="0" destOrd="0" presId="urn:microsoft.com/office/officeart/2005/8/layout/pList2"/>
    <dgm:cxn modelId="{2BCED162-C84D-47FD-9565-5A17E22F95C5}" srcId="{F2C5D1DA-A57D-424E-A71F-4DD23EEF8A74}" destId="{AEE14A5B-4143-41F5-925F-7FF18E453035}" srcOrd="0" destOrd="0" parTransId="{A3583967-7C83-431E-86B3-C7802327FDCB}" sibTransId="{7AAA075D-6CEE-4EA2-9E9A-CBD8F6FA9B3C}"/>
    <dgm:cxn modelId="{DA47244D-AD0F-45C7-B177-5AD403559FE7}" srcId="{F2C5D1DA-A57D-424E-A71F-4DD23EEF8A74}" destId="{702B8C2D-DDAF-4948-847A-165223CBD8E1}" srcOrd="2" destOrd="0" parTransId="{3FD52209-3000-4425-8C04-939BD43B6655}" sibTransId="{74BB9437-B2AA-4BE8-B15E-7D77F4D3AF17}"/>
    <dgm:cxn modelId="{F1B84D72-B50C-4EAA-87ED-47CC5516470B}" type="presOf" srcId="{7AAA075D-6CEE-4EA2-9E9A-CBD8F6FA9B3C}" destId="{912397F6-15D7-4DB2-ACB6-5538E8A2922B}" srcOrd="0" destOrd="0" presId="urn:microsoft.com/office/officeart/2005/8/layout/pList2"/>
    <dgm:cxn modelId="{91848078-AE38-411E-B80A-464A9D108827}" type="presOf" srcId="{74BB9437-B2AA-4BE8-B15E-7D77F4D3AF17}" destId="{B83BF11F-4AC0-4959-B7A0-A00A1489DAB7}" srcOrd="0" destOrd="0" presId="urn:microsoft.com/office/officeart/2005/8/layout/pList2"/>
    <dgm:cxn modelId="{2ECC779A-0216-4469-B89C-68AE07313500}" type="presOf" srcId="{F2C5D1DA-A57D-424E-A71F-4DD23EEF8A74}" destId="{A0D07CC8-BEFB-4E01-B727-8C7FA3BD04D6}" srcOrd="0" destOrd="0" presId="urn:microsoft.com/office/officeart/2005/8/layout/pList2"/>
    <dgm:cxn modelId="{90C18F9B-7ECF-40F1-88A3-C00D016C9C99}" type="presOf" srcId="{AEE14A5B-4143-41F5-925F-7FF18E453035}" destId="{2AED4BCE-2927-48F2-925E-3A74E4FD921F}" srcOrd="0" destOrd="0" presId="urn:microsoft.com/office/officeart/2005/8/layout/pList2"/>
    <dgm:cxn modelId="{A5FB7AA7-BFCD-44CC-972A-85FF52E267E4}" type="presOf" srcId="{C8FCE03A-313D-4BDD-A3BA-F7175C46D6ED}" destId="{A9E49167-BC3E-48AA-B65E-ABCE538CD6B8}" srcOrd="0" destOrd="0" presId="urn:microsoft.com/office/officeart/2005/8/layout/pList2"/>
    <dgm:cxn modelId="{302865B8-11DE-4680-85CB-DBB853BCD8D1}" srcId="{F2C5D1DA-A57D-424E-A71F-4DD23EEF8A74}" destId="{C6B095A5-E3AD-449E-95FF-ABFFC01B9A61}" srcOrd="3" destOrd="0" parTransId="{FB6CDD00-6677-4717-8B72-3479A9D12AFC}" sibTransId="{6947CF65-18F9-4106-A5AE-DC2328266C65}"/>
    <dgm:cxn modelId="{DC9403C4-A309-4316-8C18-C3F79F50376E}" type="presOf" srcId="{702B8C2D-DDAF-4948-847A-165223CBD8E1}" destId="{4268A44A-2D7B-4CA7-A67C-0808C4AA84A9}" srcOrd="0" destOrd="0" presId="urn:microsoft.com/office/officeart/2005/8/layout/pList2"/>
    <dgm:cxn modelId="{756841FF-D4FB-4E41-A80E-3F00B7149EA8}" type="presParOf" srcId="{A0D07CC8-BEFB-4E01-B727-8C7FA3BD04D6}" destId="{46E97420-CB4B-4CB1-9A24-0E69BBEBCF08}" srcOrd="0" destOrd="0" presId="urn:microsoft.com/office/officeart/2005/8/layout/pList2"/>
    <dgm:cxn modelId="{006CE75F-85DB-4D17-B815-9CD93DC7E75B}" type="presParOf" srcId="{A0D07CC8-BEFB-4E01-B727-8C7FA3BD04D6}" destId="{FB694F09-72AA-4C39-86A1-53428A5AF91F}" srcOrd="1" destOrd="0" presId="urn:microsoft.com/office/officeart/2005/8/layout/pList2"/>
    <dgm:cxn modelId="{ECB7720F-7ED8-4307-9367-139BC8922A5B}" type="presParOf" srcId="{FB694F09-72AA-4C39-86A1-53428A5AF91F}" destId="{357F0C68-9CA9-49BF-AE7B-A92CCB0DEEEC}" srcOrd="0" destOrd="0" presId="urn:microsoft.com/office/officeart/2005/8/layout/pList2"/>
    <dgm:cxn modelId="{198DC738-A558-4431-9910-892B7F57E111}" type="presParOf" srcId="{357F0C68-9CA9-49BF-AE7B-A92CCB0DEEEC}" destId="{2AED4BCE-2927-48F2-925E-3A74E4FD921F}" srcOrd="0" destOrd="0" presId="urn:microsoft.com/office/officeart/2005/8/layout/pList2"/>
    <dgm:cxn modelId="{852DF9C6-C4C4-4B86-B054-2D296E9AA8AC}" type="presParOf" srcId="{357F0C68-9CA9-49BF-AE7B-A92CCB0DEEEC}" destId="{0F3172BE-D93A-42BD-805A-5AAC3987F311}" srcOrd="1" destOrd="0" presId="urn:microsoft.com/office/officeart/2005/8/layout/pList2"/>
    <dgm:cxn modelId="{4D853CB1-641D-4E27-AE03-BF62E772849E}" type="presParOf" srcId="{357F0C68-9CA9-49BF-AE7B-A92CCB0DEEEC}" destId="{4CCFF6CF-A70F-4A80-8032-F4AFCA400E89}" srcOrd="2" destOrd="0" presId="urn:microsoft.com/office/officeart/2005/8/layout/pList2"/>
    <dgm:cxn modelId="{4593055E-31CC-4958-93B4-3EA336910885}" type="presParOf" srcId="{FB694F09-72AA-4C39-86A1-53428A5AF91F}" destId="{912397F6-15D7-4DB2-ACB6-5538E8A2922B}" srcOrd="1" destOrd="0" presId="urn:microsoft.com/office/officeart/2005/8/layout/pList2"/>
    <dgm:cxn modelId="{87FFFE02-D810-43CC-A4D5-5203F053644B}" type="presParOf" srcId="{FB694F09-72AA-4C39-86A1-53428A5AF91F}" destId="{896861DD-5599-401A-A1A0-D3FEC791CFE9}" srcOrd="2" destOrd="0" presId="urn:microsoft.com/office/officeart/2005/8/layout/pList2"/>
    <dgm:cxn modelId="{2864040C-6BA1-4F6C-B4BD-A500A0F18517}" type="presParOf" srcId="{896861DD-5599-401A-A1A0-D3FEC791CFE9}" destId="{A9E49167-BC3E-48AA-B65E-ABCE538CD6B8}" srcOrd="0" destOrd="0" presId="urn:microsoft.com/office/officeart/2005/8/layout/pList2"/>
    <dgm:cxn modelId="{58F39EC5-C900-45E2-A211-64F956AD3F5F}" type="presParOf" srcId="{896861DD-5599-401A-A1A0-D3FEC791CFE9}" destId="{288A383A-CD6B-4B68-AEC5-F9BFDE5FD9C4}" srcOrd="1" destOrd="0" presId="urn:microsoft.com/office/officeart/2005/8/layout/pList2"/>
    <dgm:cxn modelId="{462A325F-E486-405F-A1B1-C1B255E25262}" type="presParOf" srcId="{896861DD-5599-401A-A1A0-D3FEC791CFE9}" destId="{30DBC5F4-2C4A-4DE8-8F9A-5006D1DB05E4}" srcOrd="2" destOrd="0" presId="urn:microsoft.com/office/officeart/2005/8/layout/pList2"/>
    <dgm:cxn modelId="{37E32793-FE21-4F83-9076-3FBF5A191366}" type="presParOf" srcId="{FB694F09-72AA-4C39-86A1-53428A5AF91F}" destId="{1498C94A-39D9-4E23-866E-28EB2C031CE3}" srcOrd="3" destOrd="0" presId="urn:microsoft.com/office/officeart/2005/8/layout/pList2"/>
    <dgm:cxn modelId="{82D65A37-A557-4BDA-94A7-EB32AEF58EE1}" type="presParOf" srcId="{FB694F09-72AA-4C39-86A1-53428A5AF91F}" destId="{E3BC2A52-F3FF-44BB-AF4B-3B17895F8EF1}" srcOrd="4" destOrd="0" presId="urn:microsoft.com/office/officeart/2005/8/layout/pList2"/>
    <dgm:cxn modelId="{714ACACE-1522-481D-9EC4-B6713E63BFC3}" type="presParOf" srcId="{E3BC2A52-F3FF-44BB-AF4B-3B17895F8EF1}" destId="{4268A44A-2D7B-4CA7-A67C-0808C4AA84A9}" srcOrd="0" destOrd="0" presId="urn:microsoft.com/office/officeart/2005/8/layout/pList2"/>
    <dgm:cxn modelId="{9EBD67D1-FD65-483A-97AB-4B518DDE05A1}" type="presParOf" srcId="{E3BC2A52-F3FF-44BB-AF4B-3B17895F8EF1}" destId="{7D9BDFF9-EC62-44C0-B1DD-085BDE2363F1}" srcOrd="1" destOrd="0" presId="urn:microsoft.com/office/officeart/2005/8/layout/pList2"/>
    <dgm:cxn modelId="{24E5F956-7D8A-4DBA-A3C8-F0ABB1EADD48}" type="presParOf" srcId="{E3BC2A52-F3FF-44BB-AF4B-3B17895F8EF1}" destId="{5DFD3233-363F-4137-826F-121352C8C35A}" srcOrd="2" destOrd="0" presId="urn:microsoft.com/office/officeart/2005/8/layout/pList2"/>
    <dgm:cxn modelId="{72AF5292-F35F-46C4-B36D-9ABD465C8FF2}" type="presParOf" srcId="{FB694F09-72AA-4C39-86A1-53428A5AF91F}" destId="{B83BF11F-4AC0-4959-B7A0-A00A1489DAB7}" srcOrd="5" destOrd="0" presId="urn:microsoft.com/office/officeart/2005/8/layout/pList2"/>
    <dgm:cxn modelId="{71433C0E-0403-4D9D-9B89-AAABF35D8270}" type="presParOf" srcId="{FB694F09-72AA-4C39-86A1-53428A5AF91F}" destId="{74C4B47D-84A2-465A-A87A-9045DDDDD6BB}" srcOrd="6" destOrd="0" presId="urn:microsoft.com/office/officeart/2005/8/layout/pList2"/>
    <dgm:cxn modelId="{ABF4BAF2-E26E-4159-B877-ADEADB1D4319}" type="presParOf" srcId="{74C4B47D-84A2-465A-A87A-9045DDDDD6BB}" destId="{1269E442-966B-4C28-BFF2-23309400C1AB}" srcOrd="0" destOrd="0" presId="urn:microsoft.com/office/officeart/2005/8/layout/pList2"/>
    <dgm:cxn modelId="{3477A973-14F8-4672-BC45-893D581BAAB3}" type="presParOf" srcId="{74C4B47D-84A2-465A-A87A-9045DDDDD6BB}" destId="{7F7C4658-0A1E-4FEF-A65E-E8A97D4B394A}" srcOrd="1" destOrd="0" presId="urn:microsoft.com/office/officeart/2005/8/layout/pList2"/>
    <dgm:cxn modelId="{C21FEDBD-A6B0-40A1-B640-F932D552CA15}" type="presParOf" srcId="{74C4B47D-84A2-465A-A87A-9045DDDDD6BB}" destId="{8115518D-735D-43EC-8E03-AF60055C9C0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70D36-1643-475E-97A9-D60943DF558D}" type="doc">
      <dgm:prSet loTypeId="urn:microsoft.com/office/officeart/2005/8/layout/hProcess6" loCatId="process" qsTypeId="urn:microsoft.com/office/officeart/2005/8/quickstyle/simple5" qsCatId="simple" csTypeId="urn:microsoft.com/office/officeart/2005/8/colors/colorful2" csCatId="colorful" phldr="1"/>
      <dgm:spPr/>
      <dgm:t>
        <a:bodyPr/>
        <a:lstStyle/>
        <a:p>
          <a:endParaRPr lang="en-US"/>
        </a:p>
      </dgm:t>
    </dgm:pt>
    <dgm:pt modelId="{B0F0D8B4-8B06-4A89-94BD-D433C4A4A3DC}">
      <dgm:prSet phldrT="[Text]" custT="1"/>
      <dgm:spPr/>
      <dgm:t>
        <a:bodyPr/>
        <a:lstStyle/>
        <a:p>
          <a:r>
            <a:rPr lang="en-US" sz="1200" b="1" dirty="0">
              <a:latin typeface="Arial" panose="020B0604020202020204" pitchFamily="34" charset="0"/>
              <a:cs typeface="Arial" panose="020B0604020202020204" pitchFamily="34" charset="0"/>
            </a:rPr>
            <a:t>Early Workforce</a:t>
          </a:r>
        </a:p>
      </dgm:t>
    </dgm:pt>
    <dgm:pt modelId="{516B994F-1F56-4665-B699-D4B8096898DC}" type="parTrans" cxnId="{D210F6B1-7C06-4E8F-BE39-AC679889BC14}">
      <dgm:prSet/>
      <dgm:spPr/>
      <dgm:t>
        <a:bodyPr/>
        <a:lstStyle/>
        <a:p>
          <a:endParaRPr lang="en-US"/>
        </a:p>
      </dgm:t>
    </dgm:pt>
    <dgm:pt modelId="{A77E0F12-7AE2-4EF0-A920-85EA147F4B84}" type="sibTrans" cxnId="{D210F6B1-7C06-4E8F-BE39-AC679889BC14}">
      <dgm:prSet/>
      <dgm:spPr/>
      <dgm:t>
        <a:bodyPr/>
        <a:lstStyle/>
        <a:p>
          <a:endParaRPr lang="en-US"/>
        </a:p>
      </dgm:t>
    </dgm:pt>
    <dgm:pt modelId="{17274B9F-4952-4EDD-9FD5-6666929C75FF}">
      <dgm:prSet phldrT="[Text]"/>
      <dgm:spPr/>
      <dgm:t>
        <a:bodyPr/>
        <a:lstStyle/>
        <a:p>
          <a:r>
            <a:rPr lang="en-US" dirty="0">
              <a:effectLst/>
              <a:latin typeface="+mj-lt"/>
              <a:ea typeface="Times New Roman" panose="02020603050405020304" pitchFamily="18" charset="0"/>
            </a:rPr>
            <a:t>Develop behavioral health careers as a potential field with middle school, high school</a:t>
          </a:r>
          <a:endParaRPr lang="en-US" dirty="0">
            <a:latin typeface="+mj-lt"/>
          </a:endParaRPr>
        </a:p>
      </dgm:t>
    </dgm:pt>
    <dgm:pt modelId="{CE9BB1FD-6335-4340-BB4A-215053BBEBA2}" type="parTrans" cxnId="{0AAE8770-E9BB-4AAC-AC64-00FA5F556790}">
      <dgm:prSet/>
      <dgm:spPr/>
      <dgm:t>
        <a:bodyPr/>
        <a:lstStyle/>
        <a:p>
          <a:endParaRPr lang="en-US"/>
        </a:p>
      </dgm:t>
    </dgm:pt>
    <dgm:pt modelId="{628E93DD-1DE6-402C-943B-79A52AC34967}" type="sibTrans" cxnId="{0AAE8770-E9BB-4AAC-AC64-00FA5F556790}">
      <dgm:prSet/>
      <dgm:spPr/>
      <dgm:t>
        <a:bodyPr/>
        <a:lstStyle/>
        <a:p>
          <a:endParaRPr lang="en-US"/>
        </a:p>
      </dgm:t>
    </dgm:pt>
    <dgm:pt modelId="{C9F0A57A-6CBB-4723-94FA-95EE07AF56D5}">
      <dgm:prSet phldrT="[Text]" custT="1"/>
      <dgm:spPr>
        <a:solidFill>
          <a:srgbClr val="00B050"/>
        </a:solidFill>
      </dgm:spPr>
      <dgm:t>
        <a:bodyPr/>
        <a:lstStyle/>
        <a:p>
          <a:r>
            <a:rPr lang="en-US" sz="1200" b="1" dirty="0"/>
            <a:t> </a:t>
          </a:r>
          <a:r>
            <a:rPr lang="en-US" sz="1200" b="1" dirty="0">
              <a:latin typeface="Arial" panose="020B0604020202020204" pitchFamily="34" charset="0"/>
              <a:cs typeface="Arial" panose="020B0604020202020204" pitchFamily="34" charset="0"/>
            </a:rPr>
            <a:t>Entry Level Workforce</a:t>
          </a:r>
        </a:p>
      </dgm:t>
    </dgm:pt>
    <dgm:pt modelId="{7A2BEA19-BA19-4BBD-AFC6-DD90661970DB}" type="parTrans" cxnId="{50778B2A-F1B1-4FD2-997D-C62FB682BCCB}">
      <dgm:prSet/>
      <dgm:spPr/>
      <dgm:t>
        <a:bodyPr/>
        <a:lstStyle/>
        <a:p>
          <a:endParaRPr lang="en-US"/>
        </a:p>
      </dgm:t>
    </dgm:pt>
    <dgm:pt modelId="{6E0B02DA-8F64-4F69-BA21-0C35F8AAA638}" type="sibTrans" cxnId="{50778B2A-F1B1-4FD2-997D-C62FB682BCCB}">
      <dgm:prSet/>
      <dgm:spPr/>
      <dgm:t>
        <a:bodyPr/>
        <a:lstStyle/>
        <a:p>
          <a:endParaRPr lang="en-US"/>
        </a:p>
      </dgm:t>
    </dgm:pt>
    <dgm:pt modelId="{BCADA7F9-0063-4754-884F-D8FCF4D07DE9}">
      <dgm:prSet phldrT="[Text]"/>
      <dgm:spPr/>
      <dgm:t>
        <a:bodyPr/>
        <a:lstStyle/>
        <a:p>
          <a:r>
            <a:rPr lang="en-US" dirty="0">
              <a:effectLst/>
              <a:latin typeface="+mj-lt"/>
              <a:ea typeface="Times New Roman" panose="02020603050405020304" pitchFamily="18" charset="0"/>
            </a:rPr>
            <a:t>Peers, CHWs, CMs, OBHPs, Assoc /  Bachelors-level</a:t>
          </a:r>
          <a:endParaRPr lang="en-US" dirty="0">
            <a:latin typeface="+mj-lt"/>
          </a:endParaRPr>
        </a:p>
      </dgm:t>
    </dgm:pt>
    <dgm:pt modelId="{3003E5C1-A090-4F1C-9F50-60D7335090EF}" type="parTrans" cxnId="{7AD16550-6DB6-4668-A389-F9A9B433863A}">
      <dgm:prSet/>
      <dgm:spPr/>
      <dgm:t>
        <a:bodyPr/>
        <a:lstStyle/>
        <a:p>
          <a:endParaRPr lang="en-US"/>
        </a:p>
      </dgm:t>
    </dgm:pt>
    <dgm:pt modelId="{B768DC12-438F-42F5-90A3-A5A9C0758337}" type="sibTrans" cxnId="{7AD16550-6DB6-4668-A389-F9A9B433863A}">
      <dgm:prSet/>
      <dgm:spPr/>
      <dgm:t>
        <a:bodyPr/>
        <a:lstStyle/>
        <a:p>
          <a:endParaRPr lang="en-US"/>
        </a:p>
      </dgm:t>
    </dgm:pt>
    <dgm:pt modelId="{B0F89B2B-9437-44DE-B855-E9FB5397C21C}">
      <dgm:prSet phldrT="[Text]"/>
      <dgm:spPr>
        <a:solidFill>
          <a:srgbClr val="E6BA00"/>
        </a:solidFill>
      </dgm:spPr>
      <dgm:t>
        <a:bodyPr/>
        <a:lstStyle/>
        <a:p>
          <a:r>
            <a:rPr lang="en-US" b="1" dirty="0">
              <a:latin typeface="Arial" panose="020B0604020202020204" pitchFamily="34" charset="0"/>
              <a:cs typeface="Arial" panose="020B0604020202020204" pitchFamily="34" charset="0"/>
            </a:rPr>
            <a:t>Mid-level Workforce</a:t>
          </a:r>
        </a:p>
      </dgm:t>
    </dgm:pt>
    <dgm:pt modelId="{5043F3E1-648A-46D7-B8B2-DD30A94F69A8}" type="parTrans" cxnId="{6688C42E-9ACE-4A94-9452-8D36ABD5F2CA}">
      <dgm:prSet/>
      <dgm:spPr/>
      <dgm:t>
        <a:bodyPr/>
        <a:lstStyle/>
        <a:p>
          <a:endParaRPr lang="en-US"/>
        </a:p>
      </dgm:t>
    </dgm:pt>
    <dgm:pt modelId="{AF32302B-46FA-4AD2-9184-EF393D915E7C}" type="sibTrans" cxnId="{6688C42E-9ACE-4A94-9452-8D36ABD5F2CA}">
      <dgm:prSet/>
      <dgm:spPr/>
      <dgm:t>
        <a:bodyPr/>
        <a:lstStyle/>
        <a:p>
          <a:endParaRPr lang="en-US"/>
        </a:p>
      </dgm:t>
    </dgm:pt>
    <dgm:pt modelId="{3A1BB30E-4BE0-40FC-812C-415611A4BF40}">
      <dgm:prSet phldrT="[Text]"/>
      <dgm:spPr/>
      <dgm:t>
        <a:bodyPr/>
        <a:lstStyle/>
        <a:p>
          <a:r>
            <a:rPr lang="en-US" dirty="0">
              <a:effectLst/>
              <a:latin typeface="+mj-lt"/>
              <a:ea typeface="Times New Roman" panose="02020603050405020304" pitchFamily="18" charset="0"/>
            </a:rPr>
            <a:t>LMFT/A, LMHC/A, LSW/LCSW, LCAC/LACs, Peers, Nurses (RN); QBHP</a:t>
          </a:r>
        </a:p>
      </dgm:t>
    </dgm:pt>
    <dgm:pt modelId="{B1214DC8-D7D3-4FA0-9BCC-589CEB94C494}" type="parTrans" cxnId="{9275F2DC-61A9-4206-8442-893A7EB7D461}">
      <dgm:prSet/>
      <dgm:spPr/>
      <dgm:t>
        <a:bodyPr/>
        <a:lstStyle/>
        <a:p>
          <a:endParaRPr lang="en-US"/>
        </a:p>
      </dgm:t>
    </dgm:pt>
    <dgm:pt modelId="{D5E50367-9651-44FF-BE1A-875DB07F1C6D}" type="sibTrans" cxnId="{9275F2DC-61A9-4206-8442-893A7EB7D461}">
      <dgm:prSet/>
      <dgm:spPr/>
      <dgm:t>
        <a:bodyPr/>
        <a:lstStyle/>
        <a:p>
          <a:endParaRPr lang="en-US"/>
        </a:p>
      </dgm:t>
    </dgm:pt>
    <dgm:pt modelId="{01A8371F-A258-445F-B849-E3AD3DE1AB78}">
      <dgm:prSet phldrT="[Text]"/>
      <dgm:spPr>
        <a:solidFill>
          <a:srgbClr val="FF9933"/>
        </a:solidFill>
      </dgm:spPr>
      <dgm:t>
        <a:bodyPr/>
        <a:lstStyle/>
        <a:p>
          <a:r>
            <a:rPr lang="en-US" b="1" dirty="0">
              <a:latin typeface="Arial" panose="020B0604020202020204" pitchFamily="34" charset="0"/>
              <a:cs typeface="Arial" panose="020B0604020202020204" pitchFamily="34" charset="0"/>
            </a:rPr>
            <a:t>Advanced-level Workforce</a:t>
          </a:r>
        </a:p>
      </dgm:t>
    </dgm:pt>
    <dgm:pt modelId="{924C53AE-A55F-464D-95F8-55E5D9232F70}" type="parTrans" cxnId="{1C7298E0-31CA-4C8A-B446-9402E98E5EDD}">
      <dgm:prSet/>
      <dgm:spPr/>
      <dgm:t>
        <a:bodyPr/>
        <a:lstStyle/>
        <a:p>
          <a:endParaRPr lang="en-US"/>
        </a:p>
      </dgm:t>
    </dgm:pt>
    <dgm:pt modelId="{EF782FB8-6D9C-4877-8A36-F6062A08BAF2}" type="sibTrans" cxnId="{1C7298E0-31CA-4C8A-B446-9402E98E5EDD}">
      <dgm:prSet/>
      <dgm:spPr/>
      <dgm:t>
        <a:bodyPr/>
        <a:lstStyle/>
        <a:p>
          <a:endParaRPr lang="en-US"/>
        </a:p>
      </dgm:t>
    </dgm:pt>
    <dgm:pt modelId="{0A3ECA61-6A9C-4AD0-965E-D875511192EB}">
      <dgm:prSet phldrT="[Text]"/>
      <dgm:spPr/>
      <dgm:t>
        <a:bodyPr/>
        <a:lstStyle/>
        <a:p>
          <a:r>
            <a:rPr lang="en-US" dirty="0">
              <a:effectLst/>
              <a:latin typeface="+mj-lt"/>
              <a:ea typeface="Times New Roman" panose="02020603050405020304" pitchFamily="18" charset="0"/>
            </a:rPr>
            <a:t>Psychologists, Psychiatrists, Adv. Psych NPs</a:t>
          </a:r>
          <a:endParaRPr lang="en-US" dirty="0">
            <a:latin typeface="+mj-lt"/>
          </a:endParaRPr>
        </a:p>
      </dgm:t>
    </dgm:pt>
    <dgm:pt modelId="{22857E44-738E-46CD-B8CF-2C3965AF1934}" type="parTrans" cxnId="{EB6C38E5-5C07-43E4-8DB7-8664D42E9391}">
      <dgm:prSet/>
      <dgm:spPr/>
      <dgm:t>
        <a:bodyPr/>
        <a:lstStyle/>
        <a:p>
          <a:endParaRPr lang="en-US"/>
        </a:p>
      </dgm:t>
    </dgm:pt>
    <dgm:pt modelId="{75C6397C-8B23-438A-8827-B9B2B70EBCA5}" type="sibTrans" cxnId="{EB6C38E5-5C07-43E4-8DB7-8664D42E9391}">
      <dgm:prSet/>
      <dgm:spPr/>
      <dgm:t>
        <a:bodyPr/>
        <a:lstStyle/>
        <a:p>
          <a:endParaRPr lang="en-US"/>
        </a:p>
      </dgm:t>
    </dgm:pt>
    <dgm:pt modelId="{5D00B31F-5024-4079-9D6B-5E15185899CA}" type="pres">
      <dgm:prSet presAssocID="{66F70D36-1643-475E-97A9-D60943DF558D}" presName="theList" presStyleCnt="0">
        <dgm:presLayoutVars>
          <dgm:dir/>
          <dgm:animLvl val="lvl"/>
          <dgm:resizeHandles val="exact"/>
        </dgm:presLayoutVars>
      </dgm:prSet>
      <dgm:spPr/>
    </dgm:pt>
    <dgm:pt modelId="{0924303C-D17D-4F02-8F30-1015AF1B10E8}" type="pres">
      <dgm:prSet presAssocID="{B0F0D8B4-8B06-4A89-94BD-D433C4A4A3DC}" presName="compNode" presStyleCnt="0"/>
      <dgm:spPr/>
    </dgm:pt>
    <dgm:pt modelId="{1A44D39B-15A4-4534-BDA7-932175196FF4}" type="pres">
      <dgm:prSet presAssocID="{B0F0D8B4-8B06-4A89-94BD-D433C4A4A3DC}" presName="noGeometry" presStyleCnt="0"/>
      <dgm:spPr/>
    </dgm:pt>
    <dgm:pt modelId="{FA044103-59DB-4ADB-A722-BABCD26B5165}" type="pres">
      <dgm:prSet presAssocID="{B0F0D8B4-8B06-4A89-94BD-D433C4A4A3DC}" presName="childTextVisible" presStyleLbl="bgAccFollowNode1" presStyleIdx="0" presStyleCnt="4">
        <dgm:presLayoutVars>
          <dgm:bulletEnabled val="1"/>
        </dgm:presLayoutVars>
      </dgm:prSet>
      <dgm:spPr/>
    </dgm:pt>
    <dgm:pt modelId="{07B45941-DA1E-4B4B-BB3E-57CFEFD74B66}" type="pres">
      <dgm:prSet presAssocID="{B0F0D8B4-8B06-4A89-94BD-D433C4A4A3DC}" presName="childTextHidden" presStyleLbl="bgAccFollowNode1" presStyleIdx="0" presStyleCnt="4"/>
      <dgm:spPr/>
    </dgm:pt>
    <dgm:pt modelId="{021D87FE-A96A-4E36-9F02-F759CFB73BF6}" type="pres">
      <dgm:prSet presAssocID="{B0F0D8B4-8B06-4A89-94BD-D433C4A4A3DC}" presName="parentText" presStyleLbl="node1" presStyleIdx="0" presStyleCnt="4">
        <dgm:presLayoutVars>
          <dgm:chMax val="1"/>
          <dgm:bulletEnabled val="1"/>
        </dgm:presLayoutVars>
      </dgm:prSet>
      <dgm:spPr/>
    </dgm:pt>
    <dgm:pt modelId="{2187B295-6CA7-43F6-81E2-DA89A4E1A83E}" type="pres">
      <dgm:prSet presAssocID="{B0F0D8B4-8B06-4A89-94BD-D433C4A4A3DC}" presName="aSpace" presStyleCnt="0"/>
      <dgm:spPr/>
    </dgm:pt>
    <dgm:pt modelId="{EE75C452-BB98-47A0-9C57-89B490314372}" type="pres">
      <dgm:prSet presAssocID="{C9F0A57A-6CBB-4723-94FA-95EE07AF56D5}" presName="compNode" presStyleCnt="0"/>
      <dgm:spPr/>
    </dgm:pt>
    <dgm:pt modelId="{40E4B8A7-E7C4-41F4-B57B-108479B58B8F}" type="pres">
      <dgm:prSet presAssocID="{C9F0A57A-6CBB-4723-94FA-95EE07AF56D5}" presName="noGeometry" presStyleCnt="0"/>
      <dgm:spPr/>
    </dgm:pt>
    <dgm:pt modelId="{A2C09B54-037B-4C9D-B979-939A69980CF5}" type="pres">
      <dgm:prSet presAssocID="{C9F0A57A-6CBB-4723-94FA-95EE07AF56D5}" presName="childTextVisible" presStyleLbl="bgAccFollowNode1" presStyleIdx="1" presStyleCnt="4">
        <dgm:presLayoutVars>
          <dgm:bulletEnabled val="1"/>
        </dgm:presLayoutVars>
      </dgm:prSet>
      <dgm:spPr/>
    </dgm:pt>
    <dgm:pt modelId="{55654A1A-72AC-4BDC-B336-0ADB685FFDCE}" type="pres">
      <dgm:prSet presAssocID="{C9F0A57A-6CBB-4723-94FA-95EE07AF56D5}" presName="childTextHidden" presStyleLbl="bgAccFollowNode1" presStyleIdx="1" presStyleCnt="4"/>
      <dgm:spPr/>
    </dgm:pt>
    <dgm:pt modelId="{AB348565-6552-40B6-B43B-8925E60D4C27}" type="pres">
      <dgm:prSet presAssocID="{C9F0A57A-6CBB-4723-94FA-95EE07AF56D5}" presName="parentText" presStyleLbl="node1" presStyleIdx="1" presStyleCnt="4">
        <dgm:presLayoutVars>
          <dgm:chMax val="1"/>
          <dgm:bulletEnabled val="1"/>
        </dgm:presLayoutVars>
      </dgm:prSet>
      <dgm:spPr/>
    </dgm:pt>
    <dgm:pt modelId="{BF79EF2C-B6B0-4602-BABA-B39706E5E864}" type="pres">
      <dgm:prSet presAssocID="{C9F0A57A-6CBB-4723-94FA-95EE07AF56D5}" presName="aSpace" presStyleCnt="0"/>
      <dgm:spPr/>
    </dgm:pt>
    <dgm:pt modelId="{55138E07-D65A-4B2A-A892-0EB597898D3B}" type="pres">
      <dgm:prSet presAssocID="{B0F89B2B-9437-44DE-B855-E9FB5397C21C}" presName="compNode" presStyleCnt="0"/>
      <dgm:spPr/>
    </dgm:pt>
    <dgm:pt modelId="{A5181E6A-17C2-4134-BDC7-C029893B18EC}" type="pres">
      <dgm:prSet presAssocID="{B0F89B2B-9437-44DE-B855-E9FB5397C21C}" presName="noGeometry" presStyleCnt="0"/>
      <dgm:spPr/>
    </dgm:pt>
    <dgm:pt modelId="{4277E3C2-0EAD-4207-8125-33AB42FC7169}" type="pres">
      <dgm:prSet presAssocID="{B0F89B2B-9437-44DE-B855-E9FB5397C21C}" presName="childTextVisible" presStyleLbl="bgAccFollowNode1" presStyleIdx="2" presStyleCnt="4">
        <dgm:presLayoutVars>
          <dgm:bulletEnabled val="1"/>
        </dgm:presLayoutVars>
      </dgm:prSet>
      <dgm:spPr/>
    </dgm:pt>
    <dgm:pt modelId="{18C051C6-5778-49D1-B905-9AE15D294FDA}" type="pres">
      <dgm:prSet presAssocID="{B0F89B2B-9437-44DE-B855-E9FB5397C21C}" presName="childTextHidden" presStyleLbl="bgAccFollowNode1" presStyleIdx="2" presStyleCnt="4"/>
      <dgm:spPr/>
    </dgm:pt>
    <dgm:pt modelId="{36C7E727-44F7-442B-BC91-A278FC448998}" type="pres">
      <dgm:prSet presAssocID="{B0F89B2B-9437-44DE-B855-E9FB5397C21C}" presName="parentText" presStyleLbl="node1" presStyleIdx="2" presStyleCnt="4">
        <dgm:presLayoutVars>
          <dgm:chMax val="1"/>
          <dgm:bulletEnabled val="1"/>
        </dgm:presLayoutVars>
      </dgm:prSet>
      <dgm:spPr/>
    </dgm:pt>
    <dgm:pt modelId="{85D4D532-1357-41B0-B77A-B0FFFE2D88E1}" type="pres">
      <dgm:prSet presAssocID="{B0F89B2B-9437-44DE-B855-E9FB5397C21C}" presName="aSpace" presStyleCnt="0"/>
      <dgm:spPr/>
    </dgm:pt>
    <dgm:pt modelId="{2BDE45EF-3E29-44C1-9E38-CE2806E7066D}" type="pres">
      <dgm:prSet presAssocID="{01A8371F-A258-445F-B849-E3AD3DE1AB78}" presName="compNode" presStyleCnt="0"/>
      <dgm:spPr/>
    </dgm:pt>
    <dgm:pt modelId="{376F875F-8EDC-4DEC-9B46-9D0C40A24769}" type="pres">
      <dgm:prSet presAssocID="{01A8371F-A258-445F-B849-E3AD3DE1AB78}" presName="noGeometry" presStyleCnt="0"/>
      <dgm:spPr/>
    </dgm:pt>
    <dgm:pt modelId="{048562FF-99C5-4ED4-8FAD-D72821267D75}" type="pres">
      <dgm:prSet presAssocID="{01A8371F-A258-445F-B849-E3AD3DE1AB78}" presName="childTextVisible" presStyleLbl="bgAccFollowNode1" presStyleIdx="3" presStyleCnt="4">
        <dgm:presLayoutVars>
          <dgm:bulletEnabled val="1"/>
        </dgm:presLayoutVars>
      </dgm:prSet>
      <dgm:spPr/>
    </dgm:pt>
    <dgm:pt modelId="{17683283-2EC6-417C-B4D4-BE6C881362FC}" type="pres">
      <dgm:prSet presAssocID="{01A8371F-A258-445F-B849-E3AD3DE1AB78}" presName="childTextHidden" presStyleLbl="bgAccFollowNode1" presStyleIdx="3" presStyleCnt="4"/>
      <dgm:spPr/>
    </dgm:pt>
    <dgm:pt modelId="{B26FE126-9D6F-440E-A611-BEC6BCFD2904}" type="pres">
      <dgm:prSet presAssocID="{01A8371F-A258-445F-B849-E3AD3DE1AB78}" presName="parentText" presStyleLbl="node1" presStyleIdx="3" presStyleCnt="4">
        <dgm:presLayoutVars>
          <dgm:chMax val="1"/>
          <dgm:bulletEnabled val="1"/>
        </dgm:presLayoutVars>
      </dgm:prSet>
      <dgm:spPr/>
    </dgm:pt>
  </dgm:ptLst>
  <dgm:cxnLst>
    <dgm:cxn modelId="{8BF4690A-3EB4-4805-8ABC-6F515C9C3A14}" type="presOf" srcId="{3A1BB30E-4BE0-40FC-812C-415611A4BF40}" destId="{18C051C6-5778-49D1-B905-9AE15D294FDA}" srcOrd="1" destOrd="0" presId="urn:microsoft.com/office/officeart/2005/8/layout/hProcess6"/>
    <dgm:cxn modelId="{FC717E11-79C5-49F8-9089-E45B00FE02B8}" type="presOf" srcId="{B0F89B2B-9437-44DE-B855-E9FB5397C21C}" destId="{36C7E727-44F7-442B-BC91-A278FC448998}" srcOrd="0" destOrd="0" presId="urn:microsoft.com/office/officeart/2005/8/layout/hProcess6"/>
    <dgm:cxn modelId="{2DCA6D21-21CE-4B26-B8C3-BFAB372A2DC1}" type="presOf" srcId="{0A3ECA61-6A9C-4AD0-965E-D875511192EB}" destId="{048562FF-99C5-4ED4-8FAD-D72821267D75}" srcOrd="0" destOrd="0" presId="urn:microsoft.com/office/officeart/2005/8/layout/hProcess6"/>
    <dgm:cxn modelId="{9F64FC21-98B1-44CB-B4DA-D2717E12A672}" type="presOf" srcId="{66F70D36-1643-475E-97A9-D60943DF558D}" destId="{5D00B31F-5024-4079-9D6B-5E15185899CA}" srcOrd="0" destOrd="0" presId="urn:microsoft.com/office/officeart/2005/8/layout/hProcess6"/>
    <dgm:cxn modelId="{81DE4C28-3D39-4CDE-98D4-E824ADD19C76}" type="presOf" srcId="{17274B9F-4952-4EDD-9FD5-6666929C75FF}" destId="{07B45941-DA1E-4B4B-BB3E-57CFEFD74B66}" srcOrd="1" destOrd="0" presId="urn:microsoft.com/office/officeart/2005/8/layout/hProcess6"/>
    <dgm:cxn modelId="{50778B2A-F1B1-4FD2-997D-C62FB682BCCB}" srcId="{66F70D36-1643-475E-97A9-D60943DF558D}" destId="{C9F0A57A-6CBB-4723-94FA-95EE07AF56D5}" srcOrd="1" destOrd="0" parTransId="{7A2BEA19-BA19-4BBD-AFC6-DD90661970DB}" sibTransId="{6E0B02DA-8F64-4F69-BA21-0C35F8AAA638}"/>
    <dgm:cxn modelId="{6688C42E-9ACE-4A94-9452-8D36ABD5F2CA}" srcId="{66F70D36-1643-475E-97A9-D60943DF558D}" destId="{B0F89B2B-9437-44DE-B855-E9FB5397C21C}" srcOrd="2" destOrd="0" parTransId="{5043F3E1-648A-46D7-B8B2-DD30A94F69A8}" sibTransId="{AF32302B-46FA-4AD2-9184-EF393D915E7C}"/>
    <dgm:cxn modelId="{FB3B3B3D-E4A7-4A3D-8705-33400F2A4C8A}" type="presOf" srcId="{BCADA7F9-0063-4754-884F-D8FCF4D07DE9}" destId="{55654A1A-72AC-4BDC-B336-0ADB685FFDCE}" srcOrd="1" destOrd="0" presId="urn:microsoft.com/office/officeart/2005/8/layout/hProcess6"/>
    <dgm:cxn modelId="{064ACA43-2BA0-4E05-A7C4-CF9BB5FA1688}" type="presOf" srcId="{0A3ECA61-6A9C-4AD0-965E-D875511192EB}" destId="{17683283-2EC6-417C-B4D4-BE6C881362FC}" srcOrd="1" destOrd="0" presId="urn:microsoft.com/office/officeart/2005/8/layout/hProcess6"/>
    <dgm:cxn modelId="{199C606F-B974-462A-8F94-66F754D5C7C5}" type="presOf" srcId="{B0F0D8B4-8B06-4A89-94BD-D433C4A4A3DC}" destId="{021D87FE-A96A-4E36-9F02-F759CFB73BF6}" srcOrd="0" destOrd="0" presId="urn:microsoft.com/office/officeart/2005/8/layout/hProcess6"/>
    <dgm:cxn modelId="{35BF3B50-A4E2-4622-A25F-D960D7E52D27}" type="presOf" srcId="{BCADA7F9-0063-4754-884F-D8FCF4D07DE9}" destId="{A2C09B54-037B-4C9D-B979-939A69980CF5}" srcOrd="0" destOrd="0" presId="urn:microsoft.com/office/officeart/2005/8/layout/hProcess6"/>
    <dgm:cxn modelId="{7AD16550-6DB6-4668-A389-F9A9B433863A}" srcId="{C9F0A57A-6CBB-4723-94FA-95EE07AF56D5}" destId="{BCADA7F9-0063-4754-884F-D8FCF4D07DE9}" srcOrd="0" destOrd="0" parTransId="{3003E5C1-A090-4F1C-9F50-60D7335090EF}" sibTransId="{B768DC12-438F-42F5-90A3-A5A9C0758337}"/>
    <dgm:cxn modelId="{0AAE8770-E9BB-4AAC-AC64-00FA5F556790}" srcId="{B0F0D8B4-8B06-4A89-94BD-D433C4A4A3DC}" destId="{17274B9F-4952-4EDD-9FD5-6666929C75FF}" srcOrd="0" destOrd="0" parTransId="{CE9BB1FD-6335-4340-BB4A-215053BBEBA2}" sibTransId="{628E93DD-1DE6-402C-943B-79A52AC34967}"/>
    <dgm:cxn modelId="{4431CE73-4FFB-4E26-BAE6-AF0FD16A6AE5}" type="presOf" srcId="{01A8371F-A258-445F-B849-E3AD3DE1AB78}" destId="{B26FE126-9D6F-440E-A611-BEC6BCFD2904}" srcOrd="0" destOrd="0" presId="urn:microsoft.com/office/officeart/2005/8/layout/hProcess6"/>
    <dgm:cxn modelId="{FDC1008A-6A9C-4B82-B275-37C414F5C0A1}" type="presOf" srcId="{17274B9F-4952-4EDD-9FD5-6666929C75FF}" destId="{FA044103-59DB-4ADB-A722-BABCD26B5165}" srcOrd="0" destOrd="0" presId="urn:microsoft.com/office/officeart/2005/8/layout/hProcess6"/>
    <dgm:cxn modelId="{3F08A39A-4A88-444F-B398-C73764B8B83D}" type="presOf" srcId="{3A1BB30E-4BE0-40FC-812C-415611A4BF40}" destId="{4277E3C2-0EAD-4207-8125-33AB42FC7169}" srcOrd="0" destOrd="0" presId="urn:microsoft.com/office/officeart/2005/8/layout/hProcess6"/>
    <dgm:cxn modelId="{D210F6B1-7C06-4E8F-BE39-AC679889BC14}" srcId="{66F70D36-1643-475E-97A9-D60943DF558D}" destId="{B0F0D8B4-8B06-4A89-94BD-D433C4A4A3DC}" srcOrd="0" destOrd="0" parTransId="{516B994F-1F56-4665-B699-D4B8096898DC}" sibTransId="{A77E0F12-7AE2-4EF0-A920-85EA147F4B84}"/>
    <dgm:cxn modelId="{DEB716C0-A426-42DD-9968-9654E853A230}" type="presOf" srcId="{C9F0A57A-6CBB-4723-94FA-95EE07AF56D5}" destId="{AB348565-6552-40B6-B43B-8925E60D4C27}" srcOrd="0" destOrd="0" presId="urn:microsoft.com/office/officeart/2005/8/layout/hProcess6"/>
    <dgm:cxn modelId="{9275F2DC-61A9-4206-8442-893A7EB7D461}" srcId="{B0F89B2B-9437-44DE-B855-E9FB5397C21C}" destId="{3A1BB30E-4BE0-40FC-812C-415611A4BF40}" srcOrd="0" destOrd="0" parTransId="{B1214DC8-D7D3-4FA0-9BCC-589CEB94C494}" sibTransId="{D5E50367-9651-44FF-BE1A-875DB07F1C6D}"/>
    <dgm:cxn modelId="{1C7298E0-31CA-4C8A-B446-9402E98E5EDD}" srcId="{66F70D36-1643-475E-97A9-D60943DF558D}" destId="{01A8371F-A258-445F-B849-E3AD3DE1AB78}" srcOrd="3" destOrd="0" parTransId="{924C53AE-A55F-464D-95F8-55E5D9232F70}" sibTransId="{EF782FB8-6D9C-4877-8A36-F6062A08BAF2}"/>
    <dgm:cxn modelId="{EB6C38E5-5C07-43E4-8DB7-8664D42E9391}" srcId="{01A8371F-A258-445F-B849-E3AD3DE1AB78}" destId="{0A3ECA61-6A9C-4AD0-965E-D875511192EB}" srcOrd="0" destOrd="0" parTransId="{22857E44-738E-46CD-B8CF-2C3965AF1934}" sibTransId="{75C6397C-8B23-438A-8827-B9B2B70EBCA5}"/>
    <dgm:cxn modelId="{FDF92BEB-29DF-48DD-BCF6-219A79B30B94}" type="presParOf" srcId="{5D00B31F-5024-4079-9D6B-5E15185899CA}" destId="{0924303C-D17D-4F02-8F30-1015AF1B10E8}" srcOrd="0" destOrd="0" presId="urn:microsoft.com/office/officeart/2005/8/layout/hProcess6"/>
    <dgm:cxn modelId="{AC5BE28A-786A-4C30-A178-333768226610}" type="presParOf" srcId="{0924303C-D17D-4F02-8F30-1015AF1B10E8}" destId="{1A44D39B-15A4-4534-BDA7-932175196FF4}" srcOrd="0" destOrd="0" presId="urn:microsoft.com/office/officeart/2005/8/layout/hProcess6"/>
    <dgm:cxn modelId="{4B56BE36-EB33-483C-A052-125FC8DFF289}" type="presParOf" srcId="{0924303C-D17D-4F02-8F30-1015AF1B10E8}" destId="{FA044103-59DB-4ADB-A722-BABCD26B5165}" srcOrd="1" destOrd="0" presId="urn:microsoft.com/office/officeart/2005/8/layout/hProcess6"/>
    <dgm:cxn modelId="{C77003C4-224D-471B-9F12-F005BADE7544}" type="presParOf" srcId="{0924303C-D17D-4F02-8F30-1015AF1B10E8}" destId="{07B45941-DA1E-4B4B-BB3E-57CFEFD74B66}" srcOrd="2" destOrd="0" presId="urn:microsoft.com/office/officeart/2005/8/layout/hProcess6"/>
    <dgm:cxn modelId="{D54EFF47-5983-4DF3-AC1B-DF795EC83F4E}" type="presParOf" srcId="{0924303C-D17D-4F02-8F30-1015AF1B10E8}" destId="{021D87FE-A96A-4E36-9F02-F759CFB73BF6}" srcOrd="3" destOrd="0" presId="urn:microsoft.com/office/officeart/2005/8/layout/hProcess6"/>
    <dgm:cxn modelId="{0C612035-E3A5-4FED-9360-0BFF51CE935F}" type="presParOf" srcId="{5D00B31F-5024-4079-9D6B-5E15185899CA}" destId="{2187B295-6CA7-43F6-81E2-DA89A4E1A83E}" srcOrd="1" destOrd="0" presId="urn:microsoft.com/office/officeart/2005/8/layout/hProcess6"/>
    <dgm:cxn modelId="{5B961D62-39AD-46AF-B789-B88CB48E01B6}" type="presParOf" srcId="{5D00B31F-5024-4079-9D6B-5E15185899CA}" destId="{EE75C452-BB98-47A0-9C57-89B490314372}" srcOrd="2" destOrd="0" presId="urn:microsoft.com/office/officeart/2005/8/layout/hProcess6"/>
    <dgm:cxn modelId="{AA542A80-1A3C-40D2-B2C3-26C06A151849}" type="presParOf" srcId="{EE75C452-BB98-47A0-9C57-89B490314372}" destId="{40E4B8A7-E7C4-41F4-B57B-108479B58B8F}" srcOrd="0" destOrd="0" presId="urn:microsoft.com/office/officeart/2005/8/layout/hProcess6"/>
    <dgm:cxn modelId="{0E11B660-90AD-4251-93A9-ED861F743BF9}" type="presParOf" srcId="{EE75C452-BB98-47A0-9C57-89B490314372}" destId="{A2C09B54-037B-4C9D-B979-939A69980CF5}" srcOrd="1" destOrd="0" presId="urn:microsoft.com/office/officeart/2005/8/layout/hProcess6"/>
    <dgm:cxn modelId="{EC62441E-4AF0-4DE3-8EB6-3E8D1A3B3DBB}" type="presParOf" srcId="{EE75C452-BB98-47A0-9C57-89B490314372}" destId="{55654A1A-72AC-4BDC-B336-0ADB685FFDCE}" srcOrd="2" destOrd="0" presId="urn:microsoft.com/office/officeart/2005/8/layout/hProcess6"/>
    <dgm:cxn modelId="{5DB776C5-153E-41C0-94B5-A09932F1264A}" type="presParOf" srcId="{EE75C452-BB98-47A0-9C57-89B490314372}" destId="{AB348565-6552-40B6-B43B-8925E60D4C27}" srcOrd="3" destOrd="0" presId="urn:microsoft.com/office/officeart/2005/8/layout/hProcess6"/>
    <dgm:cxn modelId="{8C5E8AAF-B82B-41F8-BF4D-388213A4DD64}" type="presParOf" srcId="{5D00B31F-5024-4079-9D6B-5E15185899CA}" destId="{BF79EF2C-B6B0-4602-BABA-B39706E5E864}" srcOrd="3" destOrd="0" presId="urn:microsoft.com/office/officeart/2005/8/layout/hProcess6"/>
    <dgm:cxn modelId="{C5226530-4D3A-41BE-BBB3-B64C7D84A0BF}" type="presParOf" srcId="{5D00B31F-5024-4079-9D6B-5E15185899CA}" destId="{55138E07-D65A-4B2A-A892-0EB597898D3B}" srcOrd="4" destOrd="0" presId="urn:microsoft.com/office/officeart/2005/8/layout/hProcess6"/>
    <dgm:cxn modelId="{DA4A5CB7-1CB2-45EA-A538-2A459D33AE8B}" type="presParOf" srcId="{55138E07-D65A-4B2A-A892-0EB597898D3B}" destId="{A5181E6A-17C2-4134-BDC7-C029893B18EC}" srcOrd="0" destOrd="0" presId="urn:microsoft.com/office/officeart/2005/8/layout/hProcess6"/>
    <dgm:cxn modelId="{5DA78036-BA3C-4827-B36F-C74BEF797089}" type="presParOf" srcId="{55138E07-D65A-4B2A-A892-0EB597898D3B}" destId="{4277E3C2-0EAD-4207-8125-33AB42FC7169}" srcOrd="1" destOrd="0" presId="urn:microsoft.com/office/officeart/2005/8/layout/hProcess6"/>
    <dgm:cxn modelId="{7D3A5524-D03D-4210-BE61-CDA6BAB6E801}" type="presParOf" srcId="{55138E07-D65A-4B2A-A892-0EB597898D3B}" destId="{18C051C6-5778-49D1-B905-9AE15D294FDA}" srcOrd="2" destOrd="0" presId="urn:microsoft.com/office/officeart/2005/8/layout/hProcess6"/>
    <dgm:cxn modelId="{5BC3E7D7-B2CD-4306-9A55-A5FDFC7B2CA5}" type="presParOf" srcId="{55138E07-D65A-4B2A-A892-0EB597898D3B}" destId="{36C7E727-44F7-442B-BC91-A278FC448998}" srcOrd="3" destOrd="0" presId="urn:microsoft.com/office/officeart/2005/8/layout/hProcess6"/>
    <dgm:cxn modelId="{29E8F2DC-AAAB-4983-A8A8-911E8255DDD2}" type="presParOf" srcId="{5D00B31F-5024-4079-9D6B-5E15185899CA}" destId="{85D4D532-1357-41B0-B77A-B0FFFE2D88E1}" srcOrd="5" destOrd="0" presId="urn:microsoft.com/office/officeart/2005/8/layout/hProcess6"/>
    <dgm:cxn modelId="{4E9ED5D9-9C6F-4DF5-828B-A7EA8035BCCD}" type="presParOf" srcId="{5D00B31F-5024-4079-9D6B-5E15185899CA}" destId="{2BDE45EF-3E29-44C1-9E38-CE2806E7066D}" srcOrd="6" destOrd="0" presId="urn:microsoft.com/office/officeart/2005/8/layout/hProcess6"/>
    <dgm:cxn modelId="{E3DA1699-395B-4BB6-B626-0BEBD6FDAD16}" type="presParOf" srcId="{2BDE45EF-3E29-44C1-9E38-CE2806E7066D}" destId="{376F875F-8EDC-4DEC-9B46-9D0C40A24769}" srcOrd="0" destOrd="0" presId="urn:microsoft.com/office/officeart/2005/8/layout/hProcess6"/>
    <dgm:cxn modelId="{80EDB31A-2CEA-4684-B079-7AF91287D499}" type="presParOf" srcId="{2BDE45EF-3E29-44C1-9E38-CE2806E7066D}" destId="{048562FF-99C5-4ED4-8FAD-D72821267D75}" srcOrd="1" destOrd="0" presId="urn:microsoft.com/office/officeart/2005/8/layout/hProcess6"/>
    <dgm:cxn modelId="{7111465E-A059-443E-B002-908FF5E6456C}" type="presParOf" srcId="{2BDE45EF-3E29-44C1-9E38-CE2806E7066D}" destId="{17683283-2EC6-417C-B4D4-BE6C881362FC}" srcOrd="2" destOrd="0" presId="urn:microsoft.com/office/officeart/2005/8/layout/hProcess6"/>
    <dgm:cxn modelId="{638528E3-66D6-4EEA-9E36-E6A99E86F9CA}" type="presParOf" srcId="{2BDE45EF-3E29-44C1-9E38-CE2806E7066D}" destId="{B26FE126-9D6F-440E-A611-BEC6BCFD2904}" srcOrd="3" destOrd="0" presId="urn:microsoft.com/office/officeart/2005/8/layout/hProcess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46E71-D24E-40A5-B7CF-57496227D32B}">
      <dsp:nvSpPr>
        <dsp:cNvPr id="0" name=""/>
        <dsp:cNvSpPr/>
      </dsp:nvSpPr>
      <dsp:spPr>
        <a:xfrm rot="16200000">
          <a:off x="-1246565" y="2091684"/>
          <a:ext cx="3135991" cy="50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8875" bIns="0" numCol="1" spcCol="1270" anchor="t" anchorCtr="0">
          <a:noAutofit/>
        </a:bodyPr>
        <a:lstStyle/>
        <a:p>
          <a:pPr marL="0" lvl="0" indent="0" algn="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Data</a:t>
          </a:r>
        </a:p>
      </dsp:txBody>
      <dsp:txXfrm>
        <a:off x="-1246565" y="2091684"/>
        <a:ext cx="3135991" cy="508960"/>
      </dsp:txXfrm>
    </dsp:sp>
    <dsp:sp modelId="{54167B28-9056-43B9-A350-4559A5B37BD3}">
      <dsp:nvSpPr>
        <dsp:cNvPr id="0" name=""/>
        <dsp:cNvSpPr/>
      </dsp:nvSpPr>
      <dsp:spPr>
        <a:xfrm>
          <a:off x="575910" y="778169"/>
          <a:ext cx="2535164" cy="31359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448875" rIns="156464" bIns="156464" numCol="1" spcCol="1270" anchor="t" anchorCtr="0">
          <a:noAutofit/>
        </a:bodyPr>
        <a:lstStyle/>
        <a:p>
          <a:pPr marL="171450" lvl="1" indent="-171450" algn="l" defTabSz="755650">
            <a:lnSpc>
              <a:spcPct val="90000"/>
            </a:lnSpc>
            <a:spcBef>
              <a:spcPct val="0"/>
            </a:spcBef>
            <a:spcAft>
              <a:spcPts val="600"/>
            </a:spcAft>
            <a:buFont typeface="Arial" panose="020B0604020202020204" pitchFamily="34" charset="0"/>
            <a:buChar char="•"/>
          </a:pPr>
          <a:r>
            <a:rPr lang="en-US" sz="1700" kern="1200" dirty="0">
              <a:latin typeface="+mj-lt"/>
            </a:rPr>
            <a:t>Collect and review data on Indiana’s Behavioral Health Workforce in terms of diversity, gaps, compared to other states, current funding initiatives, and outcomes, etc.</a:t>
          </a:r>
        </a:p>
      </dsp:txBody>
      <dsp:txXfrm>
        <a:off x="575910" y="778169"/>
        <a:ext cx="2535164" cy="3135991"/>
      </dsp:txXfrm>
    </dsp:sp>
    <dsp:sp modelId="{99568A21-C0BF-4B22-A6B7-28EB15F964F6}">
      <dsp:nvSpPr>
        <dsp:cNvPr id="0" name=""/>
        <dsp:cNvSpPr/>
      </dsp:nvSpPr>
      <dsp:spPr>
        <a:xfrm>
          <a:off x="66950" y="106341"/>
          <a:ext cx="1017921" cy="101792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innerShdw blurRad="114300">
            <a:prstClr val="black"/>
          </a:inn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0944477-3F31-4CEF-8E82-81C71BBD534F}">
      <dsp:nvSpPr>
        <dsp:cNvPr id="0" name=""/>
        <dsp:cNvSpPr/>
      </dsp:nvSpPr>
      <dsp:spPr>
        <a:xfrm rot="16200000">
          <a:off x="2473657" y="2091684"/>
          <a:ext cx="3135991" cy="50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8875" bIns="0" numCol="1" spcCol="1270" anchor="t" anchorCtr="0">
          <a:noAutofit/>
        </a:bodyPr>
        <a:lstStyle/>
        <a:p>
          <a:pPr marL="0" lvl="0" indent="0" algn="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Define</a:t>
          </a:r>
        </a:p>
      </dsp:txBody>
      <dsp:txXfrm>
        <a:off x="2473657" y="2091684"/>
        <a:ext cx="3135991" cy="508960"/>
      </dsp:txXfrm>
    </dsp:sp>
    <dsp:sp modelId="{F6FA47B2-2A73-45AB-8A85-3DB7D2526962}">
      <dsp:nvSpPr>
        <dsp:cNvPr id="0" name=""/>
        <dsp:cNvSpPr/>
      </dsp:nvSpPr>
      <dsp:spPr>
        <a:xfrm>
          <a:off x="4296133" y="778169"/>
          <a:ext cx="2535164" cy="31359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448875" rIns="156464" bIns="15646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mj-lt"/>
            </a:rPr>
            <a:t>Defining the shortage for Indiana in terms of geography, profession, license type, site, current programs/initiatives</a:t>
          </a:r>
        </a:p>
      </dsp:txBody>
      <dsp:txXfrm>
        <a:off x="4296133" y="778169"/>
        <a:ext cx="2535164" cy="3135991"/>
      </dsp:txXfrm>
    </dsp:sp>
    <dsp:sp modelId="{04EED00B-3019-41C0-804F-185661E2132B}">
      <dsp:nvSpPr>
        <dsp:cNvPr id="0" name=""/>
        <dsp:cNvSpPr/>
      </dsp:nvSpPr>
      <dsp:spPr>
        <a:xfrm>
          <a:off x="3787172" y="106341"/>
          <a:ext cx="1017921" cy="10179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6C0AC3B-394D-4646-BFD3-8F4329940BCB}">
      <dsp:nvSpPr>
        <dsp:cNvPr id="0" name=""/>
        <dsp:cNvSpPr/>
      </dsp:nvSpPr>
      <dsp:spPr>
        <a:xfrm rot="16200000">
          <a:off x="6193879" y="2091684"/>
          <a:ext cx="3135991" cy="50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8875" bIns="0" numCol="1" spcCol="1270" anchor="t" anchorCtr="0">
          <a:noAutofit/>
        </a:bodyPr>
        <a:lstStyle/>
        <a:p>
          <a:pPr marL="0" lvl="0" indent="0" algn="r" defTabSz="1689100">
            <a:lnSpc>
              <a:spcPct val="90000"/>
            </a:lnSpc>
            <a:spcBef>
              <a:spcPct val="0"/>
            </a:spcBef>
            <a:spcAft>
              <a:spcPct val="35000"/>
            </a:spcAft>
            <a:buNone/>
          </a:pPr>
          <a:r>
            <a:rPr lang="en-US" sz="3800" kern="1200" dirty="0">
              <a:latin typeface="Arial" panose="020B0604020202020204" pitchFamily="34" charset="0"/>
              <a:cs typeface="Arial" panose="020B0604020202020204" pitchFamily="34" charset="0"/>
            </a:rPr>
            <a:t>Develop</a:t>
          </a:r>
        </a:p>
      </dsp:txBody>
      <dsp:txXfrm>
        <a:off x="6193879" y="2091684"/>
        <a:ext cx="3135991" cy="508960"/>
      </dsp:txXfrm>
    </dsp:sp>
    <dsp:sp modelId="{EF4759FD-1F90-485F-9343-A6AA2BA57332}">
      <dsp:nvSpPr>
        <dsp:cNvPr id="0" name=""/>
        <dsp:cNvSpPr/>
      </dsp:nvSpPr>
      <dsp:spPr>
        <a:xfrm>
          <a:off x="8016355" y="778169"/>
          <a:ext cx="2535164" cy="31359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448875" rIns="156464" bIns="15646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mj-lt"/>
            </a:rPr>
            <a:t>Strategy for developing workforce in terms of collaborations, partnerships, policy, legislation, funding</a:t>
          </a:r>
        </a:p>
      </dsp:txBody>
      <dsp:txXfrm>
        <a:off x="8016355" y="778169"/>
        <a:ext cx="2535164" cy="3135991"/>
      </dsp:txXfrm>
    </dsp:sp>
    <dsp:sp modelId="{89EDBEAD-577F-4908-9F98-CEF3E304E559}">
      <dsp:nvSpPr>
        <dsp:cNvPr id="0" name=""/>
        <dsp:cNvSpPr/>
      </dsp:nvSpPr>
      <dsp:spPr>
        <a:xfrm>
          <a:off x="7507395" y="106341"/>
          <a:ext cx="1017921" cy="1017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97420-CB4B-4CB1-9A24-0E69BBEBCF08}">
      <dsp:nvSpPr>
        <dsp:cNvPr id="0" name=""/>
        <dsp:cNvSpPr/>
      </dsp:nvSpPr>
      <dsp:spPr>
        <a:xfrm>
          <a:off x="0" y="0"/>
          <a:ext cx="8745244" cy="23794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FF6CF-A70F-4A80-8032-F4AFCA400E89}">
      <dsp:nvSpPr>
        <dsp:cNvPr id="0" name=""/>
        <dsp:cNvSpPr/>
      </dsp:nvSpPr>
      <dsp:spPr>
        <a:xfrm>
          <a:off x="264765" y="317258"/>
          <a:ext cx="1910630" cy="1744922"/>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D4BCE-2927-48F2-925E-3A74E4FD921F}">
      <dsp:nvSpPr>
        <dsp:cNvPr id="0" name=""/>
        <dsp:cNvSpPr/>
      </dsp:nvSpPr>
      <dsp:spPr>
        <a:xfrm rot="10800000">
          <a:off x="264765" y="2379440"/>
          <a:ext cx="1910630" cy="2908204"/>
        </a:xfrm>
        <a:prstGeom prst="round2SameRect">
          <a:avLst>
            <a:gd name="adj1" fmla="val 10500"/>
            <a:gd name="adj2" fmla="val 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mj-lt"/>
            </a:rPr>
            <a:t>Promote</a:t>
          </a:r>
        </a:p>
      </dsp:txBody>
      <dsp:txXfrm rot="10800000">
        <a:off x="323523" y="2379440"/>
        <a:ext cx="1793114" cy="2849446"/>
      </dsp:txXfrm>
    </dsp:sp>
    <dsp:sp modelId="{30DBC5F4-2C4A-4DE8-8F9A-5006D1DB05E4}">
      <dsp:nvSpPr>
        <dsp:cNvPr id="0" name=""/>
        <dsp:cNvSpPr/>
      </dsp:nvSpPr>
      <dsp:spPr>
        <a:xfrm>
          <a:off x="2366459" y="317258"/>
          <a:ext cx="1910630" cy="17449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49167-BC3E-48AA-B65E-ABCE538CD6B8}">
      <dsp:nvSpPr>
        <dsp:cNvPr id="0" name=""/>
        <dsp:cNvSpPr/>
      </dsp:nvSpPr>
      <dsp:spPr>
        <a:xfrm rot="10800000">
          <a:off x="2362198" y="2379440"/>
          <a:ext cx="1910630" cy="2908204"/>
        </a:xfrm>
        <a:prstGeom prst="round2SameRect">
          <a:avLst>
            <a:gd name="adj1" fmla="val 10500"/>
            <a:gd name="adj2" fmla="val 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mj-lt"/>
            </a:rPr>
            <a:t>Recruit</a:t>
          </a:r>
        </a:p>
      </dsp:txBody>
      <dsp:txXfrm rot="10800000">
        <a:off x="2420956" y="2379440"/>
        <a:ext cx="1793114" cy="2849446"/>
      </dsp:txXfrm>
    </dsp:sp>
    <dsp:sp modelId="{5DFD3233-363F-4137-826F-121352C8C35A}">
      <dsp:nvSpPr>
        <dsp:cNvPr id="0" name=""/>
        <dsp:cNvSpPr/>
      </dsp:nvSpPr>
      <dsp:spPr>
        <a:xfrm>
          <a:off x="4468153" y="317258"/>
          <a:ext cx="1910630" cy="174492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8A44A-2D7B-4CA7-A67C-0808C4AA84A9}">
      <dsp:nvSpPr>
        <dsp:cNvPr id="0" name=""/>
        <dsp:cNvSpPr/>
      </dsp:nvSpPr>
      <dsp:spPr>
        <a:xfrm rot="10800000">
          <a:off x="4468153" y="2379440"/>
          <a:ext cx="1910630" cy="2908204"/>
        </a:xfrm>
        <a:prstGeom prst="round2SameRect">
          <a:avLst>
            <a:gd name="adj1" fmla="val 10500"/>
            <a:gd name="adj2" fmla="val 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mj-lt"/>
            </a:rPr>
            <a:t>Train</a:t>
          </a:r>
        </a:p>
      </dsp:txBody>
      <dsp:txXfrm rot="10800000">
        <a:off x="4526911" y="2379440"/>
        <a:ext cx="1793114" cy="2849446"/>
      </dsp:txXfrm>
    </dsp:sp>
    <dsp:sp modelId="{8115518D-735D-43EC-8E03-AF60055C9C05}">
      <dsp:nvSpPr>
        <dsp:cNvPr id="0" name=""/>
        <dsp:cNvSpPr/>
      </dsp:nvSpPr>
      <dsp:spPr>
        <a:xfrm>
          <a:off x="6569847" y="317258"/>
          <a:ext cx="1910630" cy="174492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9E442-966B-4C28-BFF2-23309400C1AB}">
      <dsp:nvSpPr>
        <dsp:cNvPr id="0" name=""/>
        <dsp:cNvSpPr/>
      </dsp:nvSpPr>
      <dsp:spPr>
        <a:xfrm rot="10800000">
          <a:off x="6569847" y="2379440"/>
          <a:ext cx="1910630" cy="2908204"/>
        </a:xfrm>
        <a:prstGeom prst="round2SameRect">
          <a:avLst>
            <a:gd name="adj1" fmla="val 10500"/>
            <a:gd name="adj2" fmla="val 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marL="0" lvl="0" indent="0" algn="ctr" defTabSz="1289050">
            <a:lnSpc>
              <a:spcPct val="90000"/>
            </a:lnSpc>
            <a:spcBef>
              <a:spcPct val="0"/>
            </a:spcBef>
            <a:spcAft>
              <a:spcPct val="35000"/>
            </a:spcAft>
            <a:buNone/>
          </a:pPr>
          <a:r>
            <a:rPr lang="en-US" sz="2900" kern="1200" dirty="0">
              <a:latin typeface="+mj-lt"/>
            </a:rPr>
            <a:t>Retain</a:t>
          </a:r>
        </a:p>
      </dsp:txBody>
      <dsp:txXfrm rot="10800000">
        <a:off x="6628605" y="2379440"/>
        <a:ext cx="1793114" cy="2849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44103-59DB-4ADB-A722-BABCD26B5165}">
      <dsp:nvSpPr>
        <dsp:cNvPr id="0" name=""/>
        <dsp:cNvSpPr/>
      </dsp:nvSpPr>
      <dsp:spPr>
        <a:xfrm>
          <a:off x="571457" y="51357"/>
          <a:ext cx="2262311" cy="1977545"/>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j-lt"/>
              <a:ea typeface="Times New Roman" panose="02020603050405020304" pitchFamily="18" charset="0"/>
            </a:rPr>
            <a:t>Develop behavioral health careers as a potential field with middle school, high school</a:t>
          </a:r>
          <a:endParaRPr lang="en-US" sz="1200" kern="1200" dirty="0">
            <a:latin typeface="+mj-lt"/>
          </a:endParaRPr>
        </a:p>
      </dsp:txBody>
      <dsp:txXfrm>
        <a:off x="1137035" y="347989"/>
        <a:ext cx="1102876" cy="1384281"/>
      </dsp:txXfrm>
    </dsp:sp>
    <dsp:sp modelId="{021D87FE-A96A-4E36-9F02-F759CFB73BF6}">
      <dsp:nvSpPr>
        <dsp:cNvPr id="0" name=""/>
        <dsp:cNvSpPr/>
      </dsp:nvSpPr>
      <dsp:spPr>
        <a:xfrm>
          <a:off x="5879" y="474552"/>
          <a:ext cx="1131155" cy="11311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Early Workforce</a:t>
          </a:r>
        </a:p>
      </dsp:txBody>
      <dsp:txXfrm>
        <a:off x="171533" y="640206"/>
        <a:ext cx="799847" cy="799847"/>
      </dsp:txXfrm>
    </dsp:sp>
    <dsp:sp modelId="{A2C09B54-037B-4C9D-B979-939A69980CF5}">
      <dsp:nvSpPr>
        <dsp:cNvPr id="0" name=""/>
        <dsp:cNvSpPr/>
      </dsp:nvSpPr>
      <dsp:spPr>
        <a:xfrm>
          <a:off x="3540741" y="51357"/>
          <a:ext cx="2262311" cy="1977545"/>
        </a:xfrm>
        <a:prstGeom prst="rightArrow">
          <a:avLst>
            <a:gd name="adj1" fmla="val 70000"/>
            <a:gd name="adj2" fmla="val 50000"/>
          </a:avLst>
        </a:prstGeom>
        <a:solidFill>
          <a:schemeClr val="accent2">
            <a:tint val="40000"/>
            <a:alpha val="90000"/>
            <a:hueOff val="142646"/>
            <a:satOff val="-5654"/>
            <a:lumOff val="304"/>
            <a:alphaOff val="0"/>
          </a:schemeClr>
        </a:solidFill>
        <a:ln w="9525" cap="flat" cmpd="sng" algn="ctr">
          <a:solidFill>
            <a:schemeClr val="accent2">
              <a:tint val="40000"/>
              <a:alpha val="90000"/>
              <a:hueOff val="142646"/>
              <a:satOff val="-5654"/>
              <a:lumOff val="3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j-lt"/>
              <a:ea typeface="Times New Roman" panose="02020603050405020304" pitchFamily="18" charset="0"/>
            </a:rPr>
            <a:t>Peers, CHWs, CMs, OBHPs, Assoc /  Bachelors-level</a:t>
          </a:r>
          <a:endParaRPr lang="en-US" sz="1200" kern="1200" dirty="0">
            <a:latin typeface="+mj-lt"/>
          </a:endParaRPr>
        </a:p>
      </dsp:txBody>
      <dsp:txXfrm>
        <a:off x="4106319" y="347989"/>
        <a:ext cx="1102876" cy="1384281"/>
      </dsp:txXfrm>
    </dsp:sp>
    <dsp:sp modelId="{AB348565-6552-40B6-B43B-8925E60D4C27}">
      <dsp:nvSpPr>
        <dsp:cNvPr id="0" name=""/>
        <dsp:cNvSpPr/>
      </dsp:nvSpPr>
      <dsp:spPr>
        <a:xfrm>
          <a:off x="2975163" y="474552"/>
          <a:ext cx="1131155" cy="1131155"/>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r>
            <a:rPr lang="en-US" sz="1200" b="1" kern="1200" dirty="0">
              <a:latin typeface="Arial" panose="020B0604020202020204" pitchFamily="34" charset="0"/>
              <a:cs typeface="Arial" panose="020B0604020202020204" pitchFamily="34" charset="0"/>
            </a:rPr>
            <a:t>Entry Level Workforce</a:t>
          </a:r>
        </a:p>
      </dsp:txBody>
      <dsp:txXfrm>
        <a:off x="3140817" y="640206"/>
        <a:ext cx="799847" cy="799847"/>
      </dsp:txXfrm>
    </dsp:sp>
    <dsp:sp modelId="{4277E3C2-0EAD-4207-8125-33AB42FC7169}">
      <dsp:nvSpPr>
        <dsp:cNvPr id="0" name=""/>
        <dsp:cNvSpPr/>
      </dsp:nvSpPr>
      <dsp:spPr>
        <a:xfrm>
          <a:off x="6510025" y="51357"/>
          <a:ext cx="2262311" cy="1977545"/>
        </a:xfrm>
        <a:prstGeom prst="rightArrow">
          <a:avLst>
            <a:gd name="adj1" fmla="val 70000"/>
            <a:gd name="adj2" fmla="val 50000"/>
          </a:avLst>
        </a:prstGeom>
        <a:solidFill>
          <a:schemeClr val="accent2">
            <a:tint val="40000"/>
            <a:alpha val="90000"/>
            <a:hueOff val="285292"/>
            <a:satOff val="-11308"/>
            <a:lumOff val="608"/>
            <a:alphaOff val="0"/>
          </a:schemeClr>
        </a:solidFill>
        <a:ln w="9525" cap="flat" cmpd="sng" algn="ctr">
          <a:solidFill>
            <a:schemeClr val="accent2">
              <a:tint val="40000"/>
              <a:alpha val="90000"/>
              <a:hueOff val="285292"/>
              <a:satOff val="-11308"/>
              <a:lumOff val="6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j-lt"/>
              <a:ea typeface="Times New Roman" panose="02020603050405020304" pitchFamily="18" charset="0"/>
            </a:rPr>
            <a:t>LMFT/A, LMHC/A, LSW/LCSW, LCAC/LACs, Peers, Nurses (RN); QBHP</a:t>
          </a:r>
        </a:p>
      </dsp:txBody>
      <dsp:txXfrm>
        <a:off x="7075602" y="347989"/>
        <a:ext cx="1102876" cy="1384281"/>
      </dsp:txXfrm>
    </dsp:sp>
    <dsp:sp modelId="{36C7E727-44F7-442B-BC91-A278FC448998}">
      <dsp:nvSpPr>
        <dsp:cNvPr id="0" name=""/>
        <dsp:cNvSpPr/>
      </dsp:nvSpPr>
      <dsp:spPr>
        <a:xfrm>
          <a:off x="5944447" y="474552"/>
          <a:ext cx="1131155" cy="1131155"/>
        </a:xfrm>
        <a:prstGeom prst="ellipse">
          <a:avLst/>
        </a:prstGeom>
        <a:solidFill>
          <a:srgbClr val="E6BA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Mid-level Workforce</a:t>
          </a:r>
        </a:p>
      </dsp:txBody>
      <dsp:txXfrm>
        <a:off x="6110101" y="640206"/>
        <a:ext cx="799847" cy="799847"/>
      </dsp:txXfrm>
    </dsp:sp>
    <dsp:sp modelId="{048562FF-99C5-4ED4-8FAD-D72821267D75}">
      <dsp:nvSpPr>
        <dsp:cNvPr id="0" name=""/>
        <dsp:cNvSpPr/>
      </dsp:nvSpPr>
      <dsp:spPr>
        <a:xfrm>
          <a:off x="9479308" y="51357"/>
          <a:ext cx="2262311" cy="1977545"/>
        </a:xfrm>
        <a:prstGeom prst="rightArrow">
          <a:avLst>
            <a:gd name="adj1" fmla="val 70000"/>
            <a:gd name="adj2" fmla="val 50000"/>
          </a:avLst>
        </a:prstGeom>
        <a:solidFill>
          <a:schemeClr val="accent2">
            <a:tint val="40000"/>
            <a:alpha val="90000"/>
            <a:hueOff val="427939"/>
            <a:satOff val="-16962"/>
            <a:lumOff val="912"/>
            <a:alphaOff val="0"/>
          </a:schemeClr>
        </a:solidFill>
        <a:ln w="9525" cap="flat" cmpd="sng" algn="ctr">
          <a:solidFill>
            <a:schemeClr val="accent2">
              <a:tint val="40000"/>
              <a:alpha val="90000"/>
              <a:hueOff val="427939"/>
              <a:satOff val="-16962"/>
              <a:lumOff val="9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j-lt"/>
              <a:ea typeface="Times New Roman" panose="02020603050405020304" pitchFamily="18" charset="0"/>
            </a:rPr>
            <a:t>Psychologists, Psychiatrists, Adv. Psych NPs</a:t>
          </a:r>
          <a:endParaRPr lang="en-US" sz="1200" kern="1200" dirty="0">
            <a:latin typeface="+mj-lt"/>
          </a:endParaRPr>
        </a:p>
      </dsp:txBody>
      <dsp:txXfrm>
        <a:off x="10044886" y="347989"/>
        <a:ext cx="1102876" cy="1384281"/>
      </dsp:txXfrm>
    </dsp:sp>
    <dsp:sp modelId="{B26FE126-9D6F-440E-A611-BEC6BCFD2904}">
      <dsp:nvSpPr>
        <dsp:cNvPr id="0" name=""/>
        <dsp:cNvSpPr/>
      </dsp:nvSpPr>
      <dsp:spPr>
        <a:xfrm>
          <a:off x="8913731" y="474552"/>
          <a:ext cx="1131155" cy="1131155"/>
        </a:xfrm>
        <a:prstGeom prst="ellipse">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Advanced-level Workforce</a:t>
          </a:r>
        </a:p>
      </dsp:txBody>
      <dsp:txXfrm>
        <a:off x="9079385" y="640206"/>
        <a:ext cx="799847" cy="799847"/>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915E2-8DE1-4454-8342-44253758142D}"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44AAB-5EF7-4764-80D5-C9C99389BD50}" type="slidenum">
              <a:rPr lang="en-US" smtClean="0"/>
              <a:t>‹#›</a:t>
            </a:fld>
            <a:endParaRPr lang="en-US"/>
          </a:p>
        </p:txBody>
      </p:sp>
    </p:spTree>
    <p:extLst>
      <p:ext uri="{BB962C8B-B14F-4D97-AF65-F5344CB8AC3E}">
        <p14:creationId xmlns:p14="http://schemas.microsoft.com/office/powerpoint/2010/main" val="387222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Indiana Family and Social Services Administration</a:t>
            </a:r>
          </a:p>
        </p:txBody>
      </p:sp>
      <p:sp>
        <p:nvSpPr>
          <p:cNvPr id="4" name="Slide Number Placeholder 3"/>
          <p:cNvSpPr>
            <a:spLocks noGrp="1"/>
          </p:cNvSpPr>
          <p:nvPr>
            <p:ph type="sldNum" sz="quarter" idx="5"/>
          </p:nvPr>
        </p:nvSpPr>
        <p:spPr/>
        <p:txBody>
          <a:bodyPr/>
          <a:lstStyle/>
          <a:p>
            <a:fld id="{77D44AAB-5EF7-4764-80D5-C9C99389BD50}" type="slidenum">
              <a:rPr lang="en-US" smtClean="0"/>
              <a:t>1</a:t>
            </a:fld>
            <a:endParaRPr lang="en-US"/>
          </a:p>
        </p:txBody>
      </p:sp>
    </p:spTree>
    <p:extLst>
      <p:ext uri="{BB962C8B-B14F-4D97-AF65-F5344CB8AC3E}">
        <p14:creationId xmlns:p14="http://schemas.microsoft.com/office/powerpoint/2010/main" val="346633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Data </a:t>
            </a:r>
            <a:r>
              <a:rPr lang="en-US" sz="1100" dirty="0">
                <a:effectLst/>
                <a:latin typeface="Wingdings" panose="05000000000000000000" pitchFamily="2" charset="2"/>
                <a:ea typeface="Calibri" panose="020F0502020204030204" pitchFamily="34" charset="0"/>
              </a:rPr>
              <a:t>à</a:t>
            </a:r>
            <a:r>
              <a:rPr lang="en-US" sz="1100" dirty="0">
                <a:effectLst/>
                <a:latin typeface="Calibri" panose="020F0502020204030204" pitchFamily="34" charset="0"/>
                <a:ea typeface="Calibri" panose="020F0502020204030204" pitchFamily="34" charset="0"/>
              </a:rPr>
              <a:t> Define </a:t>
            </a:r>
            <a:r>
              <a:rPr lang="en-US" sz="1100" dirty="0">
                <a:effectLst/>
                <a:latin typeface="Wingdings" panose="05000000000000000000" pitchFamily="2" charset="2"/>
                <a:ea typeface="Calibri" panose="020F0502020204030204" pitchFamily="34" charset="0"/>
              </a:rPr>
              <a:t>à</a:t>
            </a:r>
            <a:r>
              <a:rPr lang="en-US" sz="1100" dirty="0">
                <a:effectLst/>
                <a:latin typeface="Calibri" panose="020F0502020204030204" pitchFamily="34" charset="0"/>
                <a:ea typeface="Calibri" panose="020F0502020204030204" pitchFamily="34" charset="0"/>
              </a:rPr>
              <a:t> Develop </a:t>
            </a:r>
          </a:p>
          <a:p>
            <a:pPr marL="342900" marR="0" lvl="0" indent="-342900">
              <a:spcBef>
                <a:spcPts val="0"/>
              </a:spcBef>
              <a:spcAft>
                <a:spcPts val="0"/>
              </a:spcAft>
              <a:buFont typeface="+mj-lt"/>
              <a:buAutoNum type="arabicParenR"/>
            </a:pPr>
            <a:r>
              <a:rPr lang="en-US" sz="1100" dirty="0">
                <a:effectLst/>
                <a:latin typeface="Calibri" panose="020F0502020204030204" pitchFamily="34" charset="0"/>
                <a:ea typeface="Times New Roman" panose="02020603050405020304" pitchFamily="18" charset="0"/>
              </a:rPr>
              <a:t>Pre-workforce (Building the pipeline into the field from middle school, high school)</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1100" dirty="0">
                <a:effectLst/>
                <a:latin typeface="Calibri" panose="020F0502020204030204" pitchFamily="34" charset="0"/>
                <a:ea typeface="Times New Roman" panose="02020603050405020304" pitchFamily="18" charset="0"/>
              </a:rPr>
              <a:t>Direct Service Workforce (Peers, CHWs, CMs, OBHPs)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1100" dirty="0">
                <a:effectLst/>
                <a:latin typeface="Calibri" panose="020F0502020204030204" pitchFamily="34" charset="0"/>
                <a:ea typeface="Times New Roman" panose="02020603050405020304" pitchFamily="18" charset="0"/>
              </a:rPr>
              <a:t>Mid-level workforce (LMFT/A, LMHC/A, LSW/LCSW, LCAC/LACs)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pPr>
            <a:r>
              <a:rPr lang="en-US" sz="1100" dirty="0">
                <a:effectLst/>
                <a:latin typeface="Calibri" panose="020F0502020204030204" pitchFamily="34" charset="0"/>
                <a:ea typeface="Times New Roman" panose="02020603050405020304" pitchFamily="18" charset="0"/>
              </a:rPr>
              <a:t>Advanced-level workforce (psychologists, psychiatrists, advanced psychiatric nurse practitioners)</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r>
              <a:rPr lang="en-US" sz="1100" b="1" dirty="0">
                <a:effectLst/>
                <a:latin typeface="Calibri" panose="020F0502020204030204" pitchFamily="34" charset="0"/>
                <a:ea typeface="Calibri" panose="020F0502020204030204" pitchFamily="34" charset="0"/>
              </a:rPr>
              <a:t>Data (Where are we)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Where are we in the State of Indiana with Behavioral Health Workforce?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Types of professionals, Number of professionals by field, Number of practicing licenses, Number serving in our public sector BH workforce, CMHC workforce picture,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How diverse is our BH Workforce?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Where do we compare to other states? National average?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What projects, funding, initiatives do we already have in place?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What partnerships are there, etc.?</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Where are we with initiatives targeting pre-workforce?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Define (What do we need)</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Define the “shortage” for our state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Where is the shortage? What are the...regional? statewide trends?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Is the shortage specific to a certain skillset?</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What gaps exist?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What professional types/licenses are underrepresented?</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What programs/collaborations are needed to build the pipeline?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Develop (Where are we going)</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Strategy for developing workforce in terms of collaborations, partnerships, policy, legislation, funding</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9852146-E2DB-49A1-88F3-CC6BF7C76A85}" type="slidenum">
              <a:rPr lang="en-US" smtClean="0"/>
              <a:t>11</a:t>
            </a:fld>
            <a:endParaRPr lang="en-US"/>
          </a:p>
        </p:txBody>
      </p:sp>
    </p:spTree>
    <p:extLst>
      <p:ext uri="{BB962C8B-B14F-4D97-AF65-F5344CB8AC3E}">
        <p14:creationId xmlns:p14="http://schemas.microsoft.com/office/powerpoint/2010/main" val="927386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18A75C-F3B3-47F3-930E-970C9C72892F}"/>
              </a:ext>
            </a:extLst>
          </p:cNvPr>
          <p:cNvSpPr>
            <a:spLocks noGrp="1"/>
          </p:cNvSpPr>
          <p:nvPr>
            <p:ph type="sldNum" sz="quarter" idx="10"/>
          </p:nvPr>
        </p:nvSpPr>
        <p:spPr/>
        <p:txBody>
          <a:body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5857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685801"/>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930400" y="2441575"/>
            <a:ext cx="8534400" cy="22828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A4CC0E8B-DDFA-4F7A-9544-9FE45EAD2D9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283610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331200" cy="1143000"/>
          </a:xfrm>
        </p:spPr>
        <p:txBody>
          <a:bodyPr/>
          <a:lstStyle/>
          <a:p>
            <a:r>
              <a:rPr lang="en-US"/>
              <a:t>Click to edit Master title style</a:t>
            </a:r>
          </a:p>
        </p:txBody>
      </p:sp>
      <p:sp>
        <p:nvSpPr>
          <p:cNvPr id="3" name="Content Placeholder 2"/>
          <p:cNvSpPr>
            <a:spLocks noGrp="1"/>
          </p:cNvSpPr>
          <p:nvPr>
            <p:ph idx="1"/>
          </p:nvPr>
        </p:nvSpPr>
        <p:spPr>
          <a:xfrm>
            <a:off x="609600" y="3154363"/>
            <a:ext cx="10972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E69A7DA-1D95-4F95-8A47-E7DA792EC4BF}"/>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341359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990600"/>
            <a:ext cx="4673600" cy="5486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88000" y="2209800"/>
            <a:ext cx="62992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1DE1908B-9CE1-4673-9ADE-368C28C1AC89}"/>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36565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239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9FCBF18-DC07-4795-B49A-A3312F194762}"/>
              </a:ext>
            </a:extLst>
          </p:cNvPr>
          <p:cNvSpPr>
            <a:spLocks noGrp="1"/>
          </p:cNvSpPr>
          <p:nvPr>
            <p:ph type="sldNum" sz="quarter" idx="10"/>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28387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10871200" cy="1143000"/>
          </a:xfrm>
        </p:spPr>
        <p:txBody>
          <a:bodyPr/>
          <a:lstStyle>
            <a:lvl1pPr>
              <a:defRPr sz="4400" b="1">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81A7C77-789A-4AEA-A9AA-652E2DC9D80C}"/>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63660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36800" y="2438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1"/>
          <p:cNvSpPr>
            <a:spLocks noGrp="1"/>
          </p:cNvSpPr>
          <p:nvPr>
            <p:ph type="title"/>
          </p:nvPr>
        </p:nvSpPr>
        <p:spPr>
          <a:xfrm>
            <a:off x="609600" y="609600"/>
            <a:ext cx="10769600" cy="566738"/>
          </a:xfrm>
        </p:spPr>
        <p:txBody>
          <a:bodyPr anchor="b"/>
          <a:lstStyle>
            <a:lvl1pPr algn="l">
              <a:defRPr sz="3600" b="1"/>
            </a:lvl1pPr>
          </a:lstStyle>
          <a:p>
            <a:r>
              <a:rPr lang="en-US"/>
              <a:t>Click to edit Master title style</a:t>
            </a:r>
            <a:endParaRPr lang="en-US" dirty="0"/>
          </a:p>
        </p:txBody>
      </p:sp>
      <p:sp>
        <p:nvSpPr>
          <p:cNvPr id="6" name="Text Placeholder 3"/>
          <p:cNvSpPr>
            <a:spLocks noGrp="1"/>
          </p:cNvSpPr>
          <p:nvPr>
            <p:ph type="body" sz="half" idx="2"/>
          </p:nvPr>
        </p:nvSpPr>
        <p:spPr>
          <a:xfrm>
            <a:off x="609600" y="1176338"/>
            <a:ext cx="107696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AEE46CA5-8A53-4061-8298-01CAEBACC790}"/>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42341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20EF3-16AB-4365-8238-B45F0D3A10D6}"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22C92-4497-4820-A5C8-F81F494AF213}" type="slidenum">
              <a:rPr lang="en-US" smtClean="0"/>
              <a:t>‹#›</a:t>
            </a:fld>
            <a:endParaRPr lang="en-US"/>
          </a:p>
        </p:txBody>
      </p:sp>
    </p:spTree>
    <p:extLst>
      <p:ext uri="{BB962C8B-B14F-4D97-AF65-F5344CB8AC3E}">
        <p14:creationId xmlns:p14="http://schemas.microsoft.com/office/powerpoint/2010/main" val="379684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304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12A17FD-879E-471D-8177-E0367A51E40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53450045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3" r:id="rId5"/>
    <p:sldLayoutId id="2147483654" r:id="rId6"/>
    <p:sldLayoutId id="2147483657" r:id="rId7"/>
    <p:sldLayoutId id="2147483659" r:id="rId8"/>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na.Woodward@fssa.in.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4C_F43D46FA.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25_2DF22FB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26_C964027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gov/fssa/dmha/files/INBHC-Report.pdf" TargetMode="External"/><Relationship Id="rId2" Type="http://schemas.openxmlformats.org/officeDocument/2006/relationships/hyperlink" Target="https://www.thenationalcouncil.org/" TargetMode="External"/><Relationship Id="rId1" Type="http://schemas.openxmlformats.org/officeDocument/2006/relationships/slideLayout" Target="../slideLayouts/slideLayout5.xml"/><Relationship Id="rId6" Type="http://schemas.openxmlformats.org/officeDocument/2006/relationships/hyperlink" Target="https://www.in.gov/health/mch/adolescentyoung-adult-health/youth-risk-behavior-survey/" TargetMode="External"/><Relationship Id="rId5" Type="http://schemas.openxmlformats.org/officeDocument/2006/relationships/hyperlink" Target="https://medicine.iu.edu/family-medicine/research/bowen-health-workforce" TargetMode="External"/><Relationship Id="rId4" Type="http://schemas.openxmlformats.org/officeDocument/2006/relationships/hyperlink" Target="https://www.hr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in.gov/fssa/dmha/files/INBHC-Report.pdf"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nationalcouncil.org/news/help-wanted/"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dicine.iu.edu/family-medicine/research/bowen-health-workforc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E75D4D-4974-44F8-A829-CDFDA02CA595}"/>
              </a:ext>
            </a:extLst>
          </p:cNvPr>
          <p:cNvSpPr>
            <a:spLocks noGrp="1"/>
          </p:cNvSpPr>
          <p:nvPr>
            <p:ph type="title"/>
          </p:nvPr>
        </p:nvSpPr>
        <p:spPr>
          <a:xfrm>
            <a:off x="838200" y="2590800"/>
            <a:ext cx="10871200" cy="1143000"/>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Strategies in Capacity Building for          Innovative and Equitable Mental Health  Workforce</a:t>
            </a:r>
            <a:br>
              <a:rPr lang="en-US" dirty="0"/>
            </a:br>
            <a:endParaRPr lang="en-US" dirty="0"/>
          </a:p>
        </p:txBody>
      </p:sp>
      <p:sp>
        <p:nvSpPr>
          <p:cNvPr id="11" name="Title 1">
            <a:extLst>
              <a:ext uri="{FF2B5EF4-FFF2-40B4-BE49-F238E27FC236}">
                <a16:creationId xmlns:a16="http://schemas.microsoft.com/office/drawing/2014/main" id="{AAA6E39D-D17F-4328-9D66-B81C5130BDF0}"/>
              </a:ext>
            </a:extLst>
          </p:cNvPr>
          <p:cNvSpPr txBox="1">
            <a:spLocks/>
          </p:cNvSpPr>
          <p:nvPr/>
        </p:nvSpPr>
        <p:spPr>
          <a:xfrm>
            <a:off x="762000" y="4953000"/>
            <a:ext cx="10871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mj-lt"/>
                <a:ea typeface="+mj-ea"/>
                <a:cs typeface="+mj-cs"/>
              </a:defRPr>
            </a:lvl1pPr>
          </a:lstStyle>
          <a:p>
            <a:pPr algn="r"/>
            <a:r>
              <a:rPr lang="en-US" sz="2400" b="0" dirty="0">
                <a:solidFill>
                  <a:schemeClr val="tx1"/>
                </a:solidFill>
              </a:rPr>
              <a:t>Gina Woodward</a:t>
            </a:r>
          </a:p>
          <a:p>
            <a:pPr algn="r"/>
            <a:r>
              <a:rPr lang="en-US" sz="1600" b="0" dirty="0">
                <a:solidFill>
                  <a:schemeClr val="tx1"/>
                </a:solidFill>
              </a:rPr>
              <a:t>Director, Behavioral Health Workforce Development</a:t>
            </a:r>
          </a:p>
          <a:p>
            <a:pPr algn="r"/>
            <a:r>
              <a:rPr lang="en-US" sz="1600" b="0" dirty="0">
                <a:solidFill>
                  <a:schemeClr val="tx1"/>
                </a:solidFill>
                <a:hlinkClick r:id="rId3"/>
              </a:rPr>
              <a:t>Gina.Woodward@fssa.in.gov</a:t>
            </a:r>
            <a:r>
              <a:rPr lang="en-US" sz="1600" b="0" dirty="0">
                <a:solidFill>
                  <a:schemeClr val="tx1"/>
                </a:solidFill>
              </a:rPr>
              <a:t> </a:t>
            </a:r>
          </a:p>
        </p:txBody>
      </p:sp>
      <p:sp>
        <p:nvSpPr>
          <p:cNvPr id="12" name="Slide Number Placeholder 11">
            <a:extLst>
              <a:ext uri="{FF2B5EF4-FFF2-40B4-BE49-F238E27FC236}">
                <a16:creationId xmlns:a16="http://schemas.microsoft.com/office/drawing/2014/main" id="{CE495F27-FF88-4AEE-B9F5-CAA8FC2C2683}"/>
              </a:ext>
            </a:extLst>
          </p:cNvPr>
          <p:cNvSpPr>
            <a:spLocks noGrp="1"/>
          </p:cNvSpPr>
          <p:nvPr>
            <p:ph type="sldNum" sz="quarter" idx="4"/>
          </p:nvPr>
        </p:nvSpPr>
        <p:spPr/>
        <p:txBody>
          <a:bodyPr/>
          <a:lstStyle/>
          <a:p>
            <a:fld id="{4F666A87-0DF7-4A5C-B8B2-4E7F7417BA6B}" type="slidenum">
              <a:rPr lang="en-US" smtClean="0"/>
              <a:pPr/>
              <a:t>1</a:t>
            </a:fld>
            <a:endParaRPr lang="en-US" dirty="0"/>
          </a:p>
        </p:txBody>
      </p:sp>
    </p:spTree>
    <p:extLst>
      <p:ext uri="{BB962C8B-B14F-4D97-AF65-F5344CB8AC3E}">
        <p14:creationId xmlns:p14="http://schemas.microsoft.com/office/powerpoint/2010/main" val="157207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Barriers &amp; WF Impact</a:t>
            </a:r>
            <a:endParaRPr lang="en-US" sz="3600" b="0"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630315" y="1753066"/>
            <a:ext cx="10972800" cy="3871130"/>
          </a:xfrm>
        </p:spPr>
        <p:txBody>
          <a:bodyPr>
            <a:normAutofit fontScale="92500" lnSpcReduction="10000"/>
          </a:bodyPr>
          <a:lstStyle/>
          <a:p>
            <a:pPr marL="0" indent="0">
              <a:buNone/>
            </a:pPr>
            <a:endParaRPr lang="en-US" dirty="0"/>
          </a:p>
          <a:p>
            <a:r>
              <a:rPr lang="en-US" dirty="0"/>
              <a:t>Only 26.4% of Black and Hispanic men ages 18 to 44 who experienced daily feelings of anxiety or depression were likely to have used mental health services, compared with 45.4% of non-Hispanic White men with the same feelings.</a:t>
            </a:r>
          </a:p>
          <a:p>
            <a:endParaRPr lang="en-US" dirty="0"/>
          </a:p>
          <a:p>
            <a:r>
              <a:rPr lang="en-US" dirty="0"/>
              <a:t>Historical barriers in education (specifically, higher education) restrict the well-roundedness of our behavioral health workforce</a:t>
            </a:r>
          </a:p>
          <a:p>
            <a:pPr marL="0" indent="0">
              <a:buNone/>
            </a:pPr>
            <a:endParaRPr lang="en-US" dirty="0"/>
          </a:p>
          <a:p>
            <a:r>
              <a:rPr lang="en-US" dirty="0"/>
              <a:t>Indiana’s 2021 Youth Risk Behavior Survey (YRBS) results show that students             reporting mental health concerns differ across demographic groups                          (LGBTQ+; Multiracial)</a:t>
            </a:r>
          </a:p>
          <a:p>
            <a:pPr marL="0" indent="0">
              <a:buNone/>
            </a:pPr>
            <a:endParaRPr lang="en-US" dirty="0"/>
          </a:p>
          <a:p>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10</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645111" y="1371600"/>
            <a:ext cx="5386917" cy="639762"/>
          </a:xfrm>
        </p:spPr>
        <p:txBody>
          <a:bodyPr>
            <a:normAutofit/>
          </a:bodyPr>
          <a:lstStyle/>
          <a:p>
            <a:r>
              <a:rPr lang="en-US" dirty="0"/>
              <a:t>Access &amp; Identification of Need</a:t>
            </a:r>
          </a:p>
        </p:txBody>
      </p:sp>
    </p:spTree>
    <p:extLst>
      <p:ext uri="{BB962C8B-B14F-4D97-AF65-F5344CB8AC3E}">
        <p14:creationId xmlns:p14="http://schemas.microsoft.com/office/powerpoint/2010/main" val="244069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888E4-B4EC-D925-C0EA-A65B5482026E}"/>
              </a:ext>
            </a:extLst>
          </p:cNvPr>
          <p:cNvSpPr/>
          <p:nvPr/>
        </p:nvSpPr>
        <p:spPr>
          <a:xfrm>
            <a:off x="0" y="4537710"/>
            <a:ext cx="12192000" cy="232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D4EB20D5-7AD4-494F-345E-EC1A95F36F67}"/>
              </a:ext>
            </a:extLst>
          </p:cNvPr>
          <p:cNvGraphicFramePr>
            <a:graphicFrameLocks noGrp="1"/>
          </p:cNvGraphicFramePr>
          <p:nvPr>
            <p:ph idx="4294967295"/>
          </p:nvPr>
        </p:nvGraphicFramePr>
        <p:xfrm>
          <a:off x="786765" y="1775791"/>
          <a:ext cx="10618470" cy="4020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BFF90F7C-ECD2-10AA-CC88-2963640CF068}"/>
              </a:ext>
            </a:extLst>
          </p:cNvPr>
          <p:cNvSpPr txBox="1">
            <a:spLocks/>
          </p:cNvSpPr>
          <p:nvPr/>
        </p:nvSpPr>
        <p:spPr>
          <a:xfrm>
            <a:off x="0" y="609600"/>
            <a:ext cx="12192000" cy="11430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algn="ctr"/>
            <a:r>
              <a:rPr lang="en-US" sz="4000" dirty="0"/>
              <a:t>2023 DMHA Workforce Development Priorities</a:t>
            </a:r>
          </a:p>
        </p:txBody>
      </p:sp>
    </p:spTree>
    <p:extLst>
      <p:ext uri="{BB962C8B-B14F-4D97-AF65-F5344CB8AC3E}">
        <p14:creationId xmlns:p14="http://schemas.microsoft.com/office/powerpoint/2010/main" val="42802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A7CC9-3AAC-B091-A9EA-F15A21E8A664}"/>
              </a:ext>
            </a:extLst>
          </p:cNvPr>
          <p:cNvSpPr>
            <a:spLocks noGrp="1"/>
          </p:cNvSpPr>
          <p:nvPr>
            <p:ph type="sldNum" sz="quarter" idx="12"/>
          </p:nvPr>
        </p:nvSpPr>
        <p:spPr/>
        <p:txBody>
          <a:bodyPr/>
          <a:lstStyle/>
          <a:p>
            <a:fld id="{8CB22C92-4497-4820-A5C8-F81F494AF213}" type="slidenum">
              <a:rPr lang="en-US" smtClean="0"/>
              <a:t>12</a:t>
            </a:fld>
            <a:endParaRPr lang="en-US"/>
          </a:p>
        </p:txBody>
      </p:sp>
      <p:graphicFrame>
        <p:nvGraphicFramePr>
          <p:cNvPr id="7" name="Diagram 6">
            <a:extLst>
              <a:ext uri="{FF2B5EF4-FFF2-40B4-BE49-F238E27FC236}">
                <a16:creationId xmlns:a16="http://schemas.microsoft.com/office/drawing/2014/main" id="{D40262FF-3487-DC23-827C-559FDE3295B2}"/>
              </a:ext>
            </a:extLst>
          </p:cNvPr>
          <p:cNvGraphicFramePr/>
          <p:nvPr>
            <p:extLst>
              <p:ext uri="{D42A27DB-BD31-4B8C-83A1-F6EECF244321}">
                <p14:modId xmlns:p14="http://schemas.microsoft.com/office/powerpoint/2010/main" val="217029557"/>
              </p:ext>
            </p:extLst>
          </p:nvPr>
        </p:nvGraphicFramePr>
        <p:xfrm>
          <a:off x="1143000" y="457200"/>
          <a:ext cx="8745244" cy="528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34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C2305-08EF-39FB-A822-37950713DC8F}"/>
              </a:ext>
            </a:extLst>
          </p:cNvPr>
          <p:cNvSpPr>
            <a:spLocks noGrp="1"/>
          </p:cNvSpPr>
          <p:nvPr>
            <p:ph type="sldNum" sz="quarter" idx="12"/>
          </p:nvPr>
        </p:nvSpPr>
        <p:spPr/>
        <p:txBody>
          <a:bodyPr/>
          <a:lstStyle/>
          <a:p>
            <a:fld id="{8CB22C92-4497-4820-A5C8-F81F494AF213}" type="slidenum">
              <a:rPr lang="en-US" smtClean="0"/>
              <a:t>13</a:t>
            </a:fld>
            <a:endParaRPr lang="en-US"/>
          </a:p>
        </p:txBody>
      </p:sp>
      <p:graphicFrame>
        <p:nvGraphicFramePr>
          <p:cNvPr id="3" name="Diagram 2">
            <a:extLst>
              <a:ext uri="{FF2B5EF4-FFF2-40B4-BE49-F238E27FC236}">
                <a16:creationId xmlns:a16="http://schemas.microsoft.com/office/drawing/2014/main" id="{5E67097B-5559-3129-30FF-8568FC1FDA32}"/>
              </a:ext>
            </a:extLst>
          </p:cNvPr>
          <p:cNvGraphicFramePr/>
          <p:nvPr/>
        </p:nvGraphicFramePr>
        <p:xfrm>
          <a:off x="222250" y="2388870"/>
          <a:ext cx="11747500" cy="208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FFF7113C-5356-8E2A-2AE8-9EB5A6233B2D}"/>
              </a:ext>
            </a:extLst>
          </p:cNvPr>
          <p:cNvSpPr txBox="1">
            <a:spLocks/>
          </p:cNvSpPr>
          <p:nvPr/>
        </p:nvSpPr>
        <p:spPr>
          <a:xfrm>
            <a:off x="0" y="685800"/>
            <a:ext cx="12192000" cy="1143000"/>
          </a:xfrm>
          <a:prstGeom prst="rect">
            <a:avLst/>
          </a:prstGeom>
        </p:spPr>
        <p:txBody>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algn="ctr"/>
            <a:r>
              <a:rPr lang="en-US" sz="3600" dirty="0"/>
              <a:t>Focus Across All Levels </a:t>
            </a:r>
          </a:p>
          <a:p>
            <a:pPr algn="ctr"/>
            <a:r>
              <a:rPr lang="en-US" sz="3600" dirty="0"/>
              <a:t>Preparation – Skill -  Service</a:t>
            </a:r>
          </a:p>
        </p:txBody>
      </p:sp>
    </p:spTree>
    <p:extLst>
      <p:ext uri="{BB962C8B-B14F-4D97-AF65-F5344CB8AC3E}">
        <p14:creationId xmlns:p14="http://schemas.microsoft.com/office/powerpoint/2010/main" val="409765657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Strategies &amp; Recommendations</a:t>
            </a:r>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14</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609600" y="1752600"/>
            <a:ext cx="10972800" cy="2209800"/>
          </a:xfrm>
        </p:spPr>
        <p:txBody>
          <a:bodyPr>
            <a:normAutofit fontScale="85000" lnSpcReduction="10000"/>
          </a:bodyPr>
          <a:lstStyle/>
          <a:p>
            <a:pPr algn="ctr"/>
            <a:r>
              <a:rPr lang="en-US" dirty="0"/>
              <a:t>Increasing diversity in the mental health and substance use services field </a:t>
            </a:r>
          </a:p>
          <a:p>
            <a:pPr algn="ctr"/>
            <a:r>
              <a:rPr lang="en-US" dirty="0"/>
              <a:t>can lead to greater cultural competency </a:t>
            </a:r>
          </a:p>
          <a:p>
            <a:pPr algn="ctr"/>
            <a:r>
              <a:rPr lang="en-US" dirty="0"/>
              <a:t>and increase the ability of health care providers </a:t>
            </a:r>
          </a:p>
          <a:p>
            <a:pPr algn="ctr"/>
            <a:r>
              <a:rPr lang="en-US" dirty="0"/>
              <a:t>to offer services that meet the </a:t>
            </a:r>
          </a:p>
          <a:p>
            <a:pPr algn="ctr"/>
            <a:r>
              <a:rPr lang="en-US" dirty="0"/>
              <a:t>unique social, cultural and linguistic needs of their clients</a:t>
            </a:r>
          </a:p>
        </p:txBody>
      </p:sp>
    </p:spTree>
    <p:extLst>
      <p:ext uri="{BB962C8B-B14F-4D97-AF65-F5344CB8AC3E}">
        <p14:creationId xmlns:p14="http://schemas.microsoft.com/office/powerpoint/2010/main" val="264661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15</a:t>
            </a:fld>
            <a:endParaRPr lang="en-US" dirty="0"/>
          </a:p>
        </p:txBody>
      </p:sp>
      <p:sp>
        <p:nvSpPr>
          <p:cNvPr id="3" name="Rectangle 2">
            <a:extLst>
              <a:ext uri="{FF2B5EF4-FFF2-40B4-BE49-F238E27FC236}">
                <a16:creationId xmlns:a16="http://schemas.microsoft.com/office/drawing/2014/main" id="{51400916-FF1B-4F4C-3677-1D1235968D7F}"/>
              </a:ext>
            </a:extLst>
          </p:cNvPr>
          <p:cNvSpPr/>
          <p:nvPr/>
        </p:nvSpPr>
        <p:spPr>
          <a:xfrm>
            <a:off x="691346" y="762001"/>
            <a:ext cx="10891054" cy="37149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4F12184-7207-5216-2682-FBC8B493B04C}"/>
              </a:ext>
            </a:extLst>
          </p:cNvPr>
          <p:cNvCxnSpPr>
            <a:cxnSpLocks/>
          </p:cNvCxnSpPr>
          <p:nvPr/>
        </p:nvCxnSpPr>
        <p:spPr>
          <a:xfrm>
            <a:off x="1066799" y="3124200"/>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603A5E-B280-0731-4A2B-4CF0BB8BC16C}"/>
              </a:ext>
            </a:extLst>
          </p:cNvPr>
          <p:cNvSpPr txBox="1"/>
          <p:nvPr/>
        </p:nvSpPr>
        <p:spPr>
          <a:xfrm>
            <a:off x="847448" y="2209802"/>
            <a:ext cx="3353540" cy="1015663"/>
          </a:xfrm>
          <a:prstGeom prst="rect">
            <a:avLst/>
          </a:prstGeom>
          <a:noFill/>
        </p:spPr>
        <p:txBody>
          <a:bodyPr wrap="square">
            <a:spAutoFit/>
          </a:bodyPr>
          <a:lstStyle/>
          <a:p>
            <a:pPr algn="ctr"/>
            <a:r>
              <a:rPr lang="en-US" sz="6000" b="1" cap="none" spc="0" dirty="0">
                <a:ln w="22225">
                  <a:solidFill>
                    <a:schemeClr val="accent2"/>
                  </a:solidFill>
                  <a:prstDash val="solid"/>
                </a:ln>
                <a:solidFill>
                  <a:schemeClr val="accent2">
                    <a:lumMod val="40000"/>
                    <a:lumOff val="60000"/>
                  </a:schemeClr>
                </a:solidFill>
                <a:effectLst/>
              </a:rPr>
              <a:t>Talent</a:t>
            </a:r>
          </a:p>
        </p:txBody>
      </p:sp>
      <p:sp>
        <p:nvSpPr>
          <p:cNvPr id="17" name="TextBox 16">
            <a:extLst>
              <a:ext uri="{FF2B5EF4-FFF2-40B4-BE49-F238E27FC236}">
                <a16:creationId xmlns:a16="http://schemas.microsoft.com/office/drawing/2014/main" id="{D7B9744A-A695-B822-4086-30AD99C16152}"/>
              </a:ext>
            </a:extLst>
          </p:cNvPr>
          <p:cNvSpPr txBox="1"/>
          <p:nvPr/>
        </p:nvSpPr>
        <p:spPr>
          <a:xfrm>
            <a:off x="4367075" y="2212131"/>
            <a:ext cx="1901301" cy="1015663"/>
          </a:xfrm>
          <a:prstGeom prst="rect">
            <a:avLst/>
          </a:prstGeom>
          <a:noFill/>
        </p:spPr>
        <p:txBody>
          <a:bodyPr wrap="square">
            <a:spAutoFit/>
          </a:bodyPr>
          <a:lstStyle/>
          <a:p>
            <a:pPr algn="ctr"/>
            <a:r>
              <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
            </a:r>
          </a:p>
        </p:txBody>
      </p:sp>
      <p:sp>
        <p:nvSpPr>
          <p:cNvPr id="22" name="Plus Sign 21">
            <a:extLst>
              <a:ext uri="{FF2B5EF4-FFF2-40B4-BE49-F238E27FC236}">
                <a16:creationId xmlns:a16="http://schemas.microsoft.com/office/drawing/2014/main" id="{CB23B06F-C657-ECF3-A873-7251A1C868D7}"/>
              </a:ext>
            </a:extLst>
          </p:cNvPr>
          <p:cNvSpPr/>
          <p:nvPr/>
        </p:nvSpPr>
        <p:spPr>
          <a:xfrm>
            <a:off x="6236563" y="2498821"/>
            <a:ext cx="533400" cy="533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A52123C-A908-91E0-4A9D-66670F0BA756}"/>
              </a:ext>
            </a:extLst>
          </p:cNvPr>
          <p:cNvSpPr/>
          <p:nvPr/>
        </p:nvSpPr>
        <p:spPr>
          <a:xfrm>
            <a:off x="3750631" y="2542243"/>
            <a:ext cx="533400" cy="533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7697B-00CD-8E67-E026-1E069AC52972}"/>
              </a:ext>
            </a:extLst>
          </p:cNvPr>
          <p:cNvSpPr/>
          <p:nvPr/>
        </p:nvSpPr>
        <p:spPr>
          <a:xfrm>
            <a:off x="691346" y="711875"/>
            <a:ext cx="10891054" cy="923330"/>
          </a:xfrm>
          <a:prstGeom prst="rect">
            <a:avLst/>
          </a:prstGeom>
          <a:noFill/>
        </p:spPr>
        <p:txBody>
          <a:bodyPr wrap="square" lIns="91440" tIns="45720" rIns="91440" bIns="45720">
            <a:spAutoFit/>
          </a:bodyPr>
          <a:lstStyle/>
          <a:p>
            <a:pPr algn="ctr"/>
            <a:r>
              <a:rPr lang="en-US" sz="3600" b="0" i="1" cap="none" spc="0" dirty="0">
                <a:ln w="0"/>
                <a:solidFill>
                  <a:schemeClr val="bg2">
                    <a:lumMod val="75000"/>
                  </a:schemeClr>
                </a:solidFill>
                <a:effectLst>
                  <a:outerShdw blurRad="38100" dist="19050" dir="2700000" algn="tl" rotWithShape="0">
                    <a:schemeClr val="dk1">
                      <a:alpha val="40000"/>
                    </a:schemeClr>
                  </a:outerShdw>
                </a:effectLst>
                <a:latin typeface="+mj-lt"/>
              </a:rPr>
              <a:t>Workforce Development </a:t>
            </a:r>
            <a:r>
              <a:rPr lang="en-US" sz="5400" b="0" i="1" cap="none" spc="0" dirty="0">
                <a:ln w="0"/>
                <a:solidFill>
                  <a:schemeClr val="bg2">
                    <a:lumMod val="75000"/>
                  </a:schemeClr>
                </a:solidFill>
                <a:effectLst>
                  <a:outerShdw blurRad="38100" dist="19050" dir="2700000" algn="tl" rotWithShape="0">
                    <a:schemeClr val="dk1">
                      <a:alpha val="40000"/>
                    </a:schemeClr>
                  </a:outerShdw>
                </a:effectLst>
                <a:latin typeface="+mj-lt"/>
              </a:rPr>
              <a:t>= </a:t>
            </a:r>
          </a:p>
        </p:txBody>
      </p:sp>
      <p:sp>
        <p:nvSpPr>
          <p:cNvPr id="29" name="TextBox 28">
            <a:extLst>
              <a:ext uri="{FF2B5EF4-FFF2-40B4-BE49-F238E27FC236}">
                <a16:creationId xmlns:a16="http://schemas.microsoft.com/office/drawing/2014/main" id="{44C03310-ED03-F4F0-80A1-4D68623950A7}"/>
              </a:ext>
            </a:extLst>
          </p:cNvPr>
          <p:cNvSpPr txBox="1"/>
          <p:nvPr/>
        </p:nvSpPr>
        <p:spPr>
          <a:xfrm>
            <a:off x="5879543" y="2209802"/>
            <a:ext cx="6094520" cy="1015663"/>
          </a:xfrm>
          <a:prstGeom prst="rect">
            <a:avLst/>
          </a:prstGeom>
          <a:noFill/>
          <a:effectLst>
            <a:innerShdw blurRad="63500" dist="50800" dir="16200000">
              <a:prstClr val="black">
                <a:alpha val="50000"/>
              </a:prstClr>
            </a:innerShdw>
          </a:effectLst>
        </p:spPr>
        <p:txBody>
          <a:bodyPr wrap="square">
            <a:spAutoFit/>
          </a:bodyPr>
          <a:lstStyle/>
          <a:p>
            <a:pPr algn="ctr"/>
            <a:r>
              <a:rPr lang="en-US" sz="6000" b="1" cap="none" spc="0" dirty="0">
                <a:ln>
                  <a:solidFill>
                    <a:schemeClr val="accent5">
                      <a:lumMod val="75000"/>
                    </a:schemeClr>
                  </a:solidFill>
                </a:ln>
                <a:solidFill>
                  <a:schemeClr val="accent5"/>
                </a:solidFill>
                <a:effectLst>
                  <a:outerShdw dist="50800" dir="11520000" algn="ctr" rotWithShape="0">
                    <a:srgbClr val="000000">
                      <a:alpha val="43137"/>
                    </a:srgbClr>
                  </a:outerShdw>
                </a:effectLst>
              </a:rPr>
              <a:t>Opportunity</a:t>
            </a:r>
          </a:p>
        </p:txBody>
      </p:sp>
    </p:spTree>
    <p:extLst>
      <p:ext uri="{BB962C8B-B14F-4D97-AF65-F5344CB8AC3E}">
        <p14:creationId xmlns:p14="http://schemas.microsoft.com/office/powerpoint/2010/main" val="322786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Strategies &amp; Recommendations</a:t>
            </a:r>
            <a:endParaRPr lang="en-US" i="1"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609600" y="2880081"/>
            <a:ext cx="10972800" cy="3951287"/>
          </a:xfrm>
        </p:spPr>
        <p:txBody>
          <a:bodyPr>
            <a:normAutofit/>
          </a:bodyPr>
          <a:lstStyle/>
          <a:p>
            <a:pPr lvl="1"/>
            <a:r>
              <a:rPr lang="en-US" sz="2800" dirty="0"/>
              <a:t>Diversify Executive Ranks</a:t>
            </a:r>
          </a:p>
          <a:p>
            <a:pPr lvl="1"/>
            <a:r>
              <a:rPr lang="en-US" sz="2800" dirty="0"/>
              <a:t>Increase community education / stigma reduction programs</a:t>
            </a:r>
          </a:p>
          <a:p>
            <a:pPr lvl="2"/>
            <a:r>
              <a:rPr lang="en-US" dirty="0"/>
              <a:t>Community-partnered engagement strategy</a:t>
            </a:r>
          </a:p>
          <a:p>
            <a:pPr lvl="2"/>
            <a:r>
              <a:rPr lang="en-US" dirty="0"/>
              <a:t>Faith-based orgs</a:t>
            </a:r>
          </a:p>
          <a:p>
            <a:pPr lvl="1"/>
            <a:r>
              <a:rPr lang="en-US" sz="2800" dirty="0"/>
              <a:t>Increase the use of trusted community partners</a:t>
            </a:r>
          </a:p>
          <a:p>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16</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609600" y="1533863"/>
            <a:ext cx="11049000" cy="685800"/>
          </a:xfrm>
        </p:spPr>
        <p:txBody>
          <a:bodyPr>
            <a:noAutofit/>
          </a:bodyPr>
          <a:lstStyle/>
          <a:p>
            <a:r>
              <a:rPr lang="en-US" sz="2000" dirty="0"/>
              <a:t>Morehouse School of Medicine  - African American Behavioral Health Center of Excellence</a:t>
            </a:r>
          </a:p>
          <a:p>
            <a:r>
              <a:rPr lang="en-US" sz="2000" dirty="0"/>
              <a:t>(AABH-COE)  -  National Council on Mental Wellbeing : BH Workforce Equity Focus Groups</a:t>
            </a:r>
          </a:p>
        </p:txBody>
      </p:sp>
      <p:cxnSp>
        <p:nvCxnSpPr>
          <p:cNvPr id="9" name="Straight Connector 8">
            <a:extLst>
              <a:ext uri="{FF2B5EF4-FFF2-40B4-BE49-F238E27FC236}">
                <a16:creationId xmlns:a16="http://schemas.microsoft.com/office/drawing/2014/main" id="{0AE48E6E-834F-6AA9-D293-82B0E572A4B5}"/>
              </a:ext>
            </a:extLst>
          </p:cNvPr>
          <p:cNvCxnSpPr>
            <a:cxnSpLocks/>
          </p:cNvCxnSpPr>
          <p:nvPr/>
        </p:nvCxnSpPr>
        <p:spPr>
          <a:xfrm>
            <a:off x="914400" y="2590800"/>
            <a:ext cx="9982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83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Strategies &amp; Recommendations</a:t>
            </a:r>
            <a:endParaRPr lang="en-US" i="1"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365760" y="1600200"/>
            <a:ext cx="10972800" cy="3951287"/>
          </a:xfrm>
        </p:spPr>
        <p:txBody>
          <a:bodyPr>
            <a:normAutofit lnSpcReduction="10000"/>
          </a:bodyPr>
          <a:lstStyle/>
          <a:p>
            <a:pPr lvl="1"/>
            <a:r>
              <a:rPr lang="en-US" sz="2800" dirty="0"/>
              <a:t>Focus on improving the treatment experience</a:t>
            </a:r>
          </a:p>
          <a:p>
            <a:pPr lvl="1"/>
            <a:r>
              <a:rPr lang="en-US" sz="2800" dirty="0"/>
              <a:t>Create mentorship and peer-to-peer support programs</a:t>
            </a:r>
          </a:p>
          <a:p>
            <a:pPr lvl="2"/>
            <a:r>
              <a:rPr lang="en-US" dirty="0"/>
              <a:t>Affinity groups</a:t>
            </a:r>
          </a:p>
          <a:p>
            <a:pPr lvl="1"/>
            <a:r>
              <a:rPr lang="en-US" sz="2800" dirty="0"/>
              <a:t>Increase salaries and wages</a:t>
            </a:r>
          </a:p>
          <a:p>
            <a:pPr lvl="2"/>
            <a:r>
              <a:rPr lang="en-US" dirty="0"/>
              <a:t>Flexible supports (modified educational requirements; loan reimbursement; housing stipends; retirement savings plans)</a:t>
            </a:r>
          </a:p>
          <a:p>
            <a:pPr lvl="1"/>
            <a:r>
              <a:rPr lang="en-US" sz="2800" dirty="0"/>
              <a:t>Additional TA / resources are needed for effective recruitment and retention for culturally reflective workforce</a:t>
            </a:r>
          </a:p>
          <a:p>
            <a:pPr lvl="2"/>
            <a:r>
              <a:rPr lang="en-US" dirty="0"/>
              <a:t>Organizations may lack knowledge or understanding of the specific needs                                                 of BIPOC professionals </a:t>
            </a:r>
          </a:p>
          <a:p>
            <a:pPr lvl="2"/>
            <a:endParaRPr lang="en-US" dirty="0"/>
          </a:p>
          <a:p>
            <a:pPr marL="0" indent="0">
              <a:buNone/>
            </a:pPr>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17</a:t>
            </a:fld>
            <a:endParaRPr lang="en-US" dirty="0"/>
          </a:p>
        </p:txBody>
      </p:sp>
    </p:spTree>
    <p:extLst>
      <p:ext uri="{BB962C8B-B14F-4D97-AF65-F5344CB8AC3E}">
        <p14:creationId xmlns:p14="http://schemas.microsoft.com/office/powerpoint/2010/main" val="239402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Strategies &amp; Recommendations</a:t>
            </a:r>
            <a:endParaRPr lang="en-US" i="1"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365760" y="1417638"/>
            <a:ext cx="10972800" cy="4572000"/>
          </a:xfrm>
        </p:spPr>
        <p:txBody>
          <a:bodyPr>
            <a:normAutofit/>
          </a:bodyPr>
          <a:lstStyle/>
          <a:p>
            <a:pPr lvl="1"/>
            <a:r>
              <a:rPr lang="en-US" sz="2800" dirty="0"/>
              <a:t>Create a culture of learning</a:t>
            </a:r>
          </a:p>
          <a:p>
            <a:pPr lvl="2"/>
            <a:r>
              <a:rPr lang="en-US" sz="2600" dirty="0"/>
              <a:t>Professional learning collaboratives / mentorship programs</a:t>
            </a:r>
          </a:p>
          <a:p>
            <a:pPr lvl="3"/>
            <a:r>
              <a:rPr lang="en-US" sz="1800" dirty="0"/>
              <a:t>Organizations must plan for supports to be integrated through the work life cycle, from recruiting to retirement, including all stages of retention</a:t>
            </a:r>
          </a:p>
          <a:p>
            <a:pPr lvl="3"/>
            <a:r>
              <a:rPr lang="en-US" sz="1800" dirty="0"/>
              <a:t>PARTNERSHIP</a:t>
            </a:r>
          </a:p>
          <a:p>
            <a:pPr lvl="2"/>
            <a:r>
              <a:rPr lang="en-US" sz="2600" dirty="0"/>
              <a:t>Educational learning collaboratives / mentorship programs</a:t>
            </a:r>
          </a:p>
          <a:p>
            <a:pPr lvl="3"/>
            <a:r>
              <a:rPr lang="en-US" sz="1800" dirty="0"/>
              <a:t>For long term impact, similar barriers that exist in education / higher education must be managed using similar strategies</a:t>
            </a:r>
          </a:p>
          <a:p>
            <a:pPr lvl="1"/>
            <a:r>
              <a:rPr lang="en-US" sz="2800" dirty="0"/>
              <a:t>Prioritize Safety and Belonging</a:t>
            </a:r>
          </a:p>
          <a:p>
            <a:pPr lvl="1"/>
            <a:r>
              <a:rPr lang="en-US" sz="2800" dirty="0"/>
              <a:t>Integrate DEI</a:t>
            </a:r>
          </a:p>
          <a:p>
            <a:pPr lvl="2"/>
            <a:r>
              <a:rPr lang="en-US" sz="2000" dirty="0"/>
              <a:t>Acknowledge differences in needs and lived experiences</a:t>
            </a:r>
          </a:p>
          <a:p>
            <a:pPr lvl="1"/>
            <a:endParaRPr lang="en-US" dirty="0"/>
          </a:p>
          <a:p>
            <a:pPr lvl="2"/>
            <a:endParaRPr lang="en-US" dirty="0"/>
          </a:p>
          <a:p>
            <a:pPr marL="0" indent="0">
              <a:buNone/>
            </a:pPr>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18</a:t>
            </a:fld>
            <a:endParaRPr lang="en-US" dirty="0"/>
          </a:p>
        </p:txBody>
      </p:sp>
    </p:spTree>
    <p:extLst>
      <p:ext uri="{BB962C8B-B14F-4D97-AF65-F5344CB8AC3E}">
        <p14:creationId xmlns:p14="http://schemas.microsoft.com/office/powerpoint/2010/main" val="26767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4789-906C-3A8A-5A3F-F2F9A9C86468}"/>
              </a:ext>
            </a:extLst>
          </p:cNvPr>
          <p:cNvSpPr>
            <a:spLocks noGrp="1"/>
          </p:cNvSpPr>
          <p:nvPr>
            <p:ph type="title"/>
          </p:nvPr>
        </p:nvSpPr>
        <p:spPr>
          <a:xfrm>
            <a:off x="30480" y="1376679"/>
            <a:ext cx="10043160" cy="1143000"/>
          </a:xfrm>
        </p:spPr>
        <p:txBody>
          <a:bodyPr/>
          <a:lstStyle/>
          <a:p>
            <a:pPr algn="ctr"/>
            <a:r>
              <a:rPr lang="en-US" sz="4000" dirty="0"/>
              <a:t>Workforce Development and the </a:t>
            </a:r>
            <a:br>
              <a:rPr lang="en-US" sz="4000" dirty="0"/>
            </a:br>
            <a:r>
              <a:rPr lang="en-US" sz="4000" dirty="0"/>
              <a:t>CCBHC Model</a:t>
            </a:r>
            <a:br>
              <a:rPr lang="en-US" sz="4000" dirty="0"/>
            </a:br>
            <a:endParaRPr lang="en-US" sz="4000" dirty="0"/>
          </a:p>
        </p:txBody>
      </p:sp>
      <p:sp>
        <p:nvSpPr>
          <p:cNvPr id="3" name="Content Placeholder 2">
            <a:extLst>
              <a:ext uri="{FF2B5EF4-FFF2-40B4-BE49-F238E27FC236}">
                <a16:creationId xmlns:a16="http://schemas.microsoft.com/office/drawing/2014/main" id="{82F25F11-0308-08D8-701A-8AB5916485A6}"/>
              </a:ext>
            </a:extLst>
          </p:cNvPr>
          <p:cNvSpPr>
            <a:spLocks noGrp="1"/>
          </p:cNvSpPr>
          <p:nvPr>
            <p:ph idx="1"/>
          </p:nvPr>
        </p:nvSpPr>
        <p:spPr>
          <a:xfrm>
            <a:off x="365760" y="2928461"/>
            <a:ext cx="10607040" cy="2309177"/>
          </a:xfrm>
        </p:spPr>
        <p:txBody>
          <a:bodyPr>
            <a:normAutofit fontScale="92500" lnSpcReduction="20000"/>
          </a:bodyPr>
          <a:lstStyle/>
          <a:p>
            <a:pPr lvl="1">
              <a:buFont typeface="Arial" panose="020B0604020202020204" pitchFamily="34" charset="0"/>
              <a:buChar char="•"/>
            </a:pPr>
            <a:r>
              <a:rPr lang="en-US" dirty="0">
                <a:solidFill>
                  <a:schemeClr val="bg2">
                    <a:lumMod val="50000"/>
                  </a:schemeClr>
                </a:solidFill>
              </a:rPr>
              <a:t>Strengthen the whole ecosystem by </a:t>
            </a:r>
            <a:r>
              <a:rPr lang="en-US" b="1" dirty="0">
                <a:solidFill>
                  <a:schemeClr val="tx1"/>
                </a:solidFill>
              </a:rPr>
              <a:t>linking behavioral health care with other community pillars </a:t>
            </a:r>
            <a:r>
              <a:rPr lang="en-US" dirty="0">
                <a:solidFill>
                  <a:schemeClr val="bg2">
                    <a:lumMod val="50000"/>
                  </a:schemeClr>
                </a:solidFill>
              </a:rPr>
              <a:t>such as education, justice, and housing systems</a:t>
            </a:r>
          </a:p>
          <a:p>
            <a:pPr marL="457200" lvl="1" indent="0">
              <a:buNone/>
            </a:pPr>
            <a:endParaRPr lang="en-US" dirty="0">
              <a:solidFill>
                <a:schemeClr val="bg2">
                  <a:lumMod val="50000"/>
                </a:schemeClr>
              </a:solidFill>
            </a:endParaRPr>
          </a:p>
          <a:p>
            <a:pPr lvl="1">
              <a:buFont typeface="Arial" panose="020B0604020202020204" pitchFamily="34" charset="0"/>
              <a:buChar char="•"/>
            </a:pPr>
            <a:r>
              <a:rPr lang="en-US" b="1" dirty="0">
                <a:solidFill>
                  <a:schemeClr val="tx1"/>
                </a:solidFill>
              </a:rPr>
              <a:t>Build tailored treatment pathways </a:t>
            </a:r>
            <a:r>
              <a:rPr lang="en-US" dirty="0">
                <a:solidFill>
                  <a:schemeClr val="bg2">
                    <a:lumMod val="50000"/>
                  </a:schemeClr>
                </a:solidFill>
              </a:rPr>
              <a:t>for individuals, rather than fit complex individuals into a one-size fits all approach </a:t>
            </a:r>
          </a:p>
        </p:txBody>
      </p:sp>
      <p:sp>
        <p:nvSpPr>
          <p:cNvPr id="4" name="Slide Number Placeholder 3">
            <a:extLst>
              <a:ext uri="{FF2B5EF4-FFF2-40B4-BE49-F238E27FC236}">
                <a16:creationId xmlns:a16="http://schemas.microsoft.com/office/drawing/2014/main" id="{DDF3DF7D-0F74-40F1-F256-1851AD308857}"/>
              </a:ext>
            </a:extLst>
          </p:cNvPr>
          <p:cNvSpPr>
            <a:spLocks noGrp="1"/>
          </p:cNvSpPr>
          <p:nvPr>
            <p:ph type="sldNum" sz="quarter" idx="4"/>
          </p:nvPr>
        </p:nvSpPr>
        <p:spPr/>
        <p:txBody>
          <a:bodyPr/>
          <a:lstStyle/>
          <a:p>
            <a:fld id="{4F666A87-0DF7-4A5C-B8B2-4E7F7417BA6B}" type="slidenum">
              <a:rPr lang="en-US" smtClean="0"/>
              <a:pPr/>
              <a:t>19</a:t>
            </a:fld>
            <a:endParaRPr lang="en-US" dirty="0"/>
          </a:p>
        </p:txBody>
      </p:sp>
      <p:sp>
        <p:nvSpPr>
          <p:cNvPr id="5" name="TextBox 4">
            <a:extLst>
              <a:ext uri="{FF2B5EF4-FFF2-40B4-BE49-F238E27FC236}">
                <a16:creationId xmlns:a16="http://schemas.microsoft.com/office/drawing/2014/main" id="{03687715-0C67-D324-1BE5-AC1C259885F1}"/>
              </a:ext>
            </a:extLst>
          </p:cNvPr>
          <p:cNvSpPr txBox="1"/>
          <p:nvPr/>
        </p:nvSpPr>
        <p:spPr>
          <a:xfrm>
            <a:off x="533400" y="5867400"/>
            <a:ext cx="914400" cy="914400"/>
          </a:xfrm>
          <a:prstGeom prst="rect">
            <a:avLst/>
          </a:prstGeom>
        </p:spPr>
        <p:txBody>
          <a:bodyPr vert="horz" wrap="none" lIns="91440" tIns="45720" rIns="91440" bIns="45720" rtlCol="0" anchor="ctr">
            <a:noAutofit/>
          </a:bodyPr>
          <a:lstStyle/>
          <a:p>
            <a:pPr algn="r"/>
            <a:endParaRPr lang="en-US" sz="1200" b="0" dirty="0">
              <a:solidFill>
                <a:schemeClr val="tx1"/>
              </a:solidFill>
            </a:endParaRPr>
          </a:p>
        </p:txBody>
      </p:sp>
    </p:spTree>
    <p:extLst>
      <p:ext uri="{BB962C8B-B14F-4D97-AF65-F5344CB8AC3E}">
        <p14:creationId xmlns:p14="http://schemas.microsoft.com/office/powerpoint/2010/main" val="77084664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DF143-1D94-7ADC-F3B5-4BFE4F119DCB}"/>
              </a:ext>
            </a:extLst>
          </p:cNvPr>
          <p:cNvSpPr>
            <a:spLocks noGrp="1"/>
          </p:cNvSpPr>
          <p:nvPr>
            <p:ph type="ctrTitle"/>
          </p:nvPr>
        </p:nvSpPr>
        <p:spPr>
          <a:xfrm>
            <a:off x="0" y="1447800"/>
            <a:ext cx="12192000" cy="3581399"/>
          </a:xfrm>
        </p:spPr>
        <p:txBody>
          <a:bodyPr anchor="t"/>
          <a:lstStyle/>
          <a:p>
            <a:r>
              <a:rPr lang="en-US" sz="2400" dirty="0">
                <a:solidFill>
                  <a:schemeClr val="accent3">
                    <a:lumMod val="75000"/>
                  </a:schemeClr>
                </a:solidFill>
              </a:rPr>
              <a:t>Initiate a culture of support and collaboration</a:t>
            </a:r>
            <a:br>
              <a:rPr lang="en-US" sz="2400" dirty="0">
                <a:solidFill>
                  <a:schemeClr val="accent3">
                    <a:lumMod val="75000"/>
                  </a:schemeClr>
                </a:solidFill>
              </a:rPr>
            </a:br>
            <a:br>
              <a:rPr lang="en-US" sz="2400" dirty="0">
                <a:solidFill>
                  <a:schemeClr val="accent3">
                    <a:lumMod val="75000"/>
                  </a:schemeClr>
                </a:solidFill>
              </a:rPr>
            </a:br>
            <a:r>
              <a:rPr lang="en-US" sz="2400" dirty="0">
                <a:solidFill>
                  <a:schemeClr val="accent3">
                    <a:lumMod val="75000"/>
                  </a:schemeClr>
                </a:solidFill>
              </a:rPr>
              <a:t>Introduce a broader context for discussion of workforce strategy and solutions</a:t>
            </a:r>
            <a:br>
              <a:rPr lang="en-US" sz="2400" dirty="0">
                <a:solidFill>
                  <a:schemeClr val="accent3">
                    <a:lumMod val="75000"/>
                  </a:schemeClr>
                </a:solidFill>
              </a:rPr>
            </a:br>
            <a:br>
              <a:rPr lang="en-US" sz="2400" dirty="0">
                <a:solidFill>
                  <a:schemeClr val="accent3">
                    <a:lumMod val="75000"/>
                  </a:schemeClr>
                </a:solidFill>
              </a:rPr>
            </a:br>
            <a:r>
              <a:rPr lang="en-US" sz="2400" dirty="0">
                <a:solidFill>
                  <a:schemeClr val="accent3">
                    <a:lumMod val="75000"/>
                  </a:schemeClr>
                </a:solidFill>
              </a:rPr>
              <a:t>Review common themes in contemporary workforce development and how they may relate to Indiana’s behavioral health workforce needs</a:t>
            </a:r>
            <a:br>
              <a:rPr lang="en-US" sz="2400" dirty="0">
                <a:solidFill>
                  <a:schemeClr val="accent3">
                    <a:lumMod val="75000"/>
                  </a:schemeClr>
                </a:solidFill>
              </a:rPr>
            </a:br>
            <a:br>
              <a:rPr lang="en-US" sz="2400" dirty="0">
                <a:solidFill>
                  <a:schemeClr val="accent3">
                    <a:lumMod val="75000"/>
                  </a:schemeClr>
                </a:solidFill>
              </a:rPr>
            </a:br>
            <a:r>
              <a:rPr lang="en-US" sz="2400" dirty="0">
                <a:solidFill>
                  <a:schemeClr val="accent3">
                    <a:lumMod val="75000"/>
                  </a:schemeClr>
                </a:solidFill>
              </a:rPr>
              <a:t>Provide an update regarding DMHA workforce effort and initiatives</a:t>
            </a:r>
            <a:br>
              <a:rPr lang="en-US" sz="3600" dirty="0"/>
            </a:br>
            <a:br>
              <a:rPr lang="en-US" sz="3600" dirty="0"/>
            </a:br>
            <a:endParaRPr lang="en-US" sz="3600" dirty="0"/>
          </a:p>
        </p:txBody>
      </p:sp>
      <p:sp>
        <p:nvSpPr>
          <p:cNvPr id="3" name="Slide Number Placeholder 2">
            <a:extLst>
              <a:ext uri="{FF2B5EF4-FFF2-40B4-BE49-F238E27FC236}">
                <a16:creationId xmlns:a16="http://schemas.microsoft.com/office/drawing/2014/main" id="{476784D8-C1E3-2592-B482-9A2E14FECC45}"/>
              </a:ext>
            </a:extLst>
          </p:cNvPr>
          <p:cNvSpPr>
            <a:spLocks noGrp="1"/>
          </p:cNvSpPr>
          <p:nvPr>
            <p:ph type="sldNum" sz="quarter" idx="4"/>
          </p:nvPr>
        </p:nvSpPr>
        <p:spPr/>
        <p:txBody>
          <a:bodyPr/>
          <a:lstStyle/>
          <a:p>
            <a:fld id="{4F666A87-0DF7-4A5C-B8B2-4E7F7417BA6B}" type="slidenum">
              <a:rPr lang="en-US" smtClean="0"/>
              <a:pPr/>
              <a:t>2</a:t>
            </a:fld>
            <a:endParaRPr lang="en-US" dirty="0"/>
          </a:p>
        </p:txBody>
      </p:sp>
      <p:sp>
        <p:nvSpPr>
          <p:cNvPr id="8" name="TextBox 7">
            <a:extLst>
              <a:ext uri="{FF2B5EF4-FFF2-40B4-BE49-F238E27FC236}">
                <a16:creationId xmlns:a16="http://schemas.microsoft.com/office/drawing/2014/main" id="{A40D3DBD-4DF5-B366-FD5B-11FCF95CD563}"/>
              </a:ext>
            </a:extLst>
          </p:cNvPr>
          <p:cNvSpPr txBox="1"/>
          <p:nvPr/>
        </p:nvSpPr>
        <p:spPr>
          <a:xfrm>
            <a:off x="0" y="276193"/>
            <a:ext cx="12192000" cy="707886"/>
          </a:xfrm>
          <a:prstGeom prst="rect">
            <a:avLst/>
          </a:prstGeom>
          <a:noFill/>
        </p:spPr>
        <p:txBody>
          <a:bodyPr wrap="square">
            <a:spAutoFit/>
          </a:bodyPr>
          <a:lstStyle/>
          <a:p>
            <a:pPr algn="ctr"/>
            <a:r>
              <a:rPr lang="en-US" sz="4000" b="1" i="1" dirty="0">
                <a:latin typeface="+mj-lt"/>
              </a:rPr>
              <a:t>Objectives</a:t>
            </a:r>
            <a:endParaRPr lang="en-US" sz="4000" b="1" dirty="0">
              <a:latin typeface="+mj-lt"/>
            </a:endParaRPr>
          </a:p>
        </p:txBody>
      </p:sp>
    </p:spTree>
    <p:extLst>
      <p:ext uri="{BB962C8B-B14F-4D97-AF65-F5344CB8AC3E}">
        <p14:creationId xmlns:p14="http://schemas.microsoft.com/office/powerpoint/2010/main" val="29258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4789-906C-3A8A-5A3F-F2F9A9C86468}"/>
              </a:ext>
            </a:extLst>
          </p:cNvPr>
          <p:cNvSpPr>
            <a:spLocks noGrp="1"/>
          </p:cNvSpPr>
          <p:nvPr>
            <p:ph type="title"/>
          </p:nvPr>
        </p:nvSpPr>
        <p:spPr>
          <a:xfrm>
            <a:off x="525632" y="1219200"/>
            <a:ext cx="9532768" cy="1143000"/>
          </a:xfrm>
        </p:spPr>
        <p:txBody>
          <a:bodyPr/>
          <a:lstStyle/>
          <a:p>
            <a:pPr algn="ctr"/>
            <a:r>
              <a:rPr lang="en-US" sz="4000"/>
              <a:t>Development and the </a:t>
            </a:r>
            <a:br>
              <a:rPr lang="en-US" sz="4000" dirty="0"/>
            </a:br>
            <a:r>
              <a:rPr lang="en-US" sz="4000" dirty="0"/>
              <a:t>988 Crisis Response System</a:t>
            </a:r>
          </a:p>
        </p:txBody>
      </p:sp>
      <p:sp>
        <p:nvSpPr>
          <p:cNvPr id="3" name="Content Placeholder 2">
            <a:extLst>
              <a:ext uri="{FF2B5EF4-FFF2-40B4-BE49-F238E27FC236}">
                <a16:creationId xmlns:a16="http://schemas.microsoft.com/office/drawing/2014/main" id="{82F25F11-0308-08D8-701A-8AB5916485A6}"/>
              </a:ext>
            </a:extLst>
          </p:cNvPr>
          <p:cNvSpPr>
            <a:spLocks noGrp="1"/>
          </p:cNvSpPr>
          <p:nvPr>
            <p:ph idx="1"/>
          </p:nvPr>
        </p:nvSpPr>
        <p:spPr>
          <a:xfrm>
            <a:off x="228600" y="2696845"/>
            <a:ext cx="10439400" cy="3886200"/>
          </a:xfrm>
        </p:spPr>
        <p:txBody>
          <a:bodyPr>
            <a:normAutofit/>
          </a:bodyPr>
          <a:lstStyle/>
          <a:p>
            <a:pPr lvl="1"/>
            <a:r>
              <a:rPr lang="en-US" sz="2200" i="1" dirty="0">
                <a:ea typeface="Calibri" panose="020F0502020204030204" pitchFamily="34" charset="0"/>
                <a:cs typeface="Times New Roman" panose="02020603050405020304" pitchFamily="18" charset="0"/>
              </a:rPr>
              <a:t>“A comprehensive and integrated crisis network is the first line of defense in preventing tragedies of public and patient safety, civil rights, extraordinary and unacceptable loss of lives, and the waste of resources.” - </a:t>
            </a:r>
            <a:r>
              <a:rPr lang="en-US" sz="1400" dirty="0">
                <a:ea typeface="Calibri" panose="020F0502020204030204" pitchFamily="34" charset="0"/>
                <a:cs typeface="Times New Roman" panose="02020603050405020304" pitchFamily="18" charset="0"/>
              </a:rPr>
              <a:t>SAMHSA’s National Guidelines for Behavioral Health Crisis Care</a:t>
            </a:r>
          </a:p>
          <a:p>
            <a:pPr lvl="1"/>
            <a:endParaRPr lang="en-US" sz="1400" dirty="0">
              <a:effectLst/>
              <a:ea typeface="Calibri" panose="020F0502020204030204" pitchFamily="34" charset="0"/>
              <a:cs typeface="Times New Roman" panose="02020603050405020304" pitchFamily="18" charset="0"/>
            </a:endParaRPr>
          </a:p>
          <a:p>
            <a:pPr lvl="1"/>
            <a:r>
              <a:rPr lang="en-US" sz="2600" dirty="0">
                <a:effectLst/>
                <a:ea typeface="Calibri" panose="020F0502020204030204" pitchFamily="34" charset="0"/>
                <a:cs typeface="Arial" panose="020B0604020202020204" pitchFamily="34" charset="0"/>
              </a:rPr>
              <a:t>Indiana DMHA understands that </a:t>
            </a:r>
            <a:r>
              <a:rPr lang="en-US" sz="2600" b="1" dirty="0">
                <a:solidFill>
                  <a:schemeClr val="tx1"/>
                </a:solidFill>
                <a:effectLst/>
                <a:ea typeface="Calibri" panose="020F0502020204030204" pitchFamily="34" charset="0"/>
                <a:cs typeface="Arial" panose="020B0604020202020204" pitchFamily="34" charset="0"/>
              </a:rPr>
              <a:t>one vital element of an </a:t>
            </a:r>
            <a:r>
              <a:rPr lang="en-US" sz="2600" b="1" dirty="0">
                <a:solidFill>
                  <a:schemeClr val="tx1"/>
                </a:solidFill>
                <a:effectLst/>
                <a:ea typeface="Calibri" panose="020F0502020204030204" pitchFamily="34" charset="0"/>
                <a:cs typeface="Times New Roman" panose="02020603050405020304" pitchFamily="18" charset="0"/>
              </a:rPr>
              <a:t>effective             no-wrong-door</a:t>
            </a:r>
            <a:r>
              <a:rPr lang="en-US" sz="2600" b="1" dirty="0">
                <a:solidFill>
                  <a:schemeClr val="tx1"/>
                </a:solidFill>
                <a:ea typeface="Calibri" panose="020F0502020204030204" pitchFamily="34" charset="0"/>
                <a:cs typeface="Times New Roman" panose="02020603050405020304" pitchFamily="18" charset="0"/>
              </a:rPr>
              <a:t> approach to crisis care is </a:t>
            </a:r>
            <a:r>
              <a:rPr lang="en-US" sz="2600" b="1" i="1" dirty="0">
                <a:solidFill>
                  <a:schemeClr val="tx1"/>
                </a:solidFill>
                <a:ea typeface="Calibri" panose="020F0502020204030204" pitchFamily="34" charset="0"/>
                <a:cs typeface="Times New Roman" panose="02020603050405020304" pitchFamily="18" charset="0"/>
              </a:rPr>
              <a:t>available providers</a:t>
            </a:r>
            <a:r>
              <a:rPr lang="en-US" sz="2600" dirty="0">
                <a:effectLst/>
                <a:ea typeface="Calibri" panose="020F0502020204030204" pitchFamily="34" charset="0"/>
                <a:cs typeface="Times New Roman" panose="02020603050405020304" pitchFamily="18" charset="0"/>
              </a:rPr>
              <a:t> to do the work</a:t>
            </a:r>
            <a:r>
              <a:rPr lang="en-US" sz="2600" i="1" dirty="0">
                <a:effectLst/>
                <a:ea typeface="Calibri" panose="020F0502020204030204" pitchFamily="34" charset="0"/>
                <a:cs typeface="Times New Roman" panose="02020603050405020304" pitchFamily="18" charset="0"/>
              </a:rPr>
              <a:t> </a:t>
            </a:r>
            <a:r>
              <a:rPr lang="en-US" sz="2600" dirty="0">
                <a:ea typeface="Calibri" panose="020F0502020204030204" pitchFamily="34" charset="0"/>
                <a:cs typeface="Times New Roman" panose="02020603050405020304" pitchFamily="18" charset="0"/>
              </a:rPr>
              <a:t>that are consistent, competent, confident and caring</a:t>
            </a:r>
            <a:endParaRPr lang="en-US" sz="2600" dirty="0"/>
          </a:p>
        </p:txBody>
      </p:sp>
      <p:sp>
        <p:nvSpPr>
          <p:cNvPr id="4" name="Slide Number Placeholder 3">
            <a:extLst>
              <a:ext uri="{FF2B5EF4-FFF2-40B4-BE49-F238E27FC236}">
                <a16:creationId xmlns:a16="http://schemas.microsoft.com/office/drawing/2014/main" id="{DDF3DF7D-0F74-40F1-F256-1851AD308857}"/>
              </a:ext>
            </a:extLst>
          </p:cNvPr>
          <p:cNvSpPr>
            <a:spLocks noGrp="1"/>
          </p:cNvSpPr>
          <p:nvPr>
            <p:ph type="sldNum" sz="quarter" idx="4"/>
          </p:nvPr>
        </p:nvSpPr>
        <p:spPr/>
        <p:txBody>
          <a:bodyPr/>
          <a:lstStyle/>
          <a:p>
            <a:fld id="{4F666A87-0DF7-4A5C-B8B2-4E7F7417BA6B}" type="slidenum">
              <a:rPr lang="en-US" smtClean="0"/>
              <a:pPr/>
              <a:t>20</a:t>
            </a:fld>
            <a:endParaRPr lang="en-US" dirty="0"/>
          </a:p>
        </p:txBody>
      </p:sp>
    </p:spTree>
    <p:extLst>
      <p:ext uri="{BB962C8B-B14F-4D97-AF65-F5344CB8AC3E}">
        <p14:creationId xmlns:p14="http://schemas.microsoft.com/office/powerpoint/2010/main" val="3378774642"/>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DMHA Work in Progress</a:t>
            </a:r>
            <a:endParaRPr lang="en-US" i="1"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609600" y="1524000"/>
            <a:ext cx="10972800" cy="4343400"/>
          </a:xfrm>
        </p:spPr>
        <p:txBody>
          <a:bodyPr>
            <a:normAutofit/>
          </a:bodyPr>
          <a:lstStyle/>
          <a:p>
            <a:pPr lvl="1"/>
            <a:r>
              <a:rPr lang="en-US" sz="2800" dirty="0"/>
              <a:t>Workforce Recruitment and Retention Innovation Initiative</a:t>
            </a:r>
          </a:p>
          <a:p>
            <a:pPr lvl="2"/>
            <a:r>
              <a:rPr lang="en-US" dirty="0"/>
              <a:t>Locally- identified priorities and solutions</a:t>
            </a:r>
          </a:p>
          <a:p>
            <a:pPr lvl="2"/>
            <a:r>
              <a:rPr lang="en-US" dirty="0"/>
              <a:t>Emphasis on collaborative efforts</a:t>
            </a:r>
          </a:p>
          <a:p>
            <a:pPr lvl="2"/>
            <a:r>
              <a:rPr lang="en-US" dirty="0"/>
              <a:t>Planning for sustainability</a:t>
            </a:r>
          </a:p>
          <a:p>
            <a:pPr lvl="2"/>
            <a:r>
              <a:rPr lang="en-US" dirty="0"/>
              <a:t>Highlighting the importance of culturally reflective WF through evaluation</a:t>
            </a:r>
          </a:p>
          <a:p>
            <a:pPr lvl="2"/>
            <a:r>
              <a:rPr lang="en-US" dirty="0"/>
              <a:t>Data informed through lived experience</a:t>
            </a:r>
          </a:p>
          <a:p>
            <a:pPr lvl="1"/>
            <a:r>
              <a:rPr lang="en-US" sz="2800" dirty="0"/>
              <a:t>Statewide Early Workforce Development Focus </a:t>
            </a:r>
          </a:p>
          <a:p>
            <a:pPr lvl="2"/>
            <a:r>
              <a:rPr lang="en-US" dirty="0"/>
              <a:t>Human and Social Services graduation pathway review</a:t>
            </a:r>
          </a:p>
          <a:p>
            <a:pPr lvl="2"/>
            <a:r>
              <a:rPr lang="en-US" dirty="0"/>
              <a:t>North – Central – Southern approach based on prevention areas</a:t>
            </a:r>
          </a:p>
          <a:p>
            <a:pPr lvl="1"/>
            <a:r>
              <a:rPr lang="en-US" sz="2800" dirty="0"/>
              <a:t>ASPIN – SW Intern Program</a:t>
            </a:r>
          </a:p>
          <a:p>
            <a:pPr lvl="2"/>
            <a:r>
              <a:rPr lang="en-US" dirty="0"/>
              <a:t>Community Health Workers (CHW) – expanded scope and application</a:t>
            </a:r>
          </a:p>
          <a:p>
            <a:pPr marL="0" indent="0">
              <a:buNone/>
            </a:pPr>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21</a:t>
            </a:fld>
            <a:endParaRPr lang="en-US" dirty="0"/>
          </a:p>
        </p:txBody>
      </p:sp>
    </p:spTree>
    <p:extLst>
      <p:ext uri="{BB962C8B-B14F-4D97-AF65-F5344CB8AC3E}">
        <p14:creationId xmlns:p14="http://schemas.microsoft.com/office/powerpoint/2010/main" val="374565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For additional information:</a:t>
            </a:r>
            <a:endParaRPr lang="en-US" i="1" dirty="0"/>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609600" y="1524000"/>
            <a:ext cx="10972800" cy="4343400"/>
          </a:xfrm>
        </p:spPr>
        <p:txBody>
          <a:bodyPr>
            <a:normAutofit/>
          </a:bodyPr>
          <a:lstStyle/>
          <a:p>
            <a:pPr marL="0" indent="0">
              <a:buNone/>
            </a:pPr>
            <a:r>
              <a:rPr lang="en-US" dirty="0">
                <a:hlinkClick r:id="rId2"/>
              </a:rPr>
              <a:t>Homepage - National Council for Mental Wellbeing (thenationalcouncil.org)</a:t>
            </a:r>
            <a:endParaRPr lang="en-US" dirty="0"/>
          </a:p>
          <a:p>
            <a:pPr marL="0" indent="0">
              <a:buNone/>
            </a:pPr>
            <a:endParaRPr lang="en-US" dirty="0"/>
          </a:p>
          <a:p>
            <a:pPr marL="0" indent="0">
              <a:buNone/>
            </a:pPr>
            <a:r>
              <a:rPr lang="en-US" dirty="0">
                <a:hlinkClick r:id="rId3"/>
              </a:rPr>
              <a:t>Indiana Behavioral Health Commission Report</a:t>
            </a:r>
            <a:endParaRPr lang="en-US" dirty="0"/>
          </a:p>
          <a:p>
            <a:pPr marL="0" indent="0">
              <a:buNone/>
            </a:pPr>
            <a:endParaRPr lang="en-US" dirty="0"/>
          </a:p>
          <a:p>
            <a:pPr marL="0" indent="0">
              <a:buNone/>
            </a:pPr>
            <a:r>
              <a:rPr lang="en-US" sz="2400" dirty="0">
                <a:hlinkClick r:id="rId4"/>
              </a:rPr>
              <a:t>Health Resources and Services Administration | HRSA</a:t>
            </a:r>
            <a:endParaRPr lang="en-US" sz="2400" dirty="0"/>
          </a:p>
          <a:p>
            <a:pPr marL="0" indent="0">
              <a:buNone/>
            </a:pPr>
            <a:endParaRPr lang="en-US" dirty="0"/>
          </a:p>
          <a:p>
            <a:pPr marL="0" indent="0">
              <a:buNone/>
            </a:pPr>
            <a:r>
              <a:rPr lang="en-US" dirty="0">
                <a:hlinkClick r:id="rId5"/>
              </a:rPr>
              <a:t>Bowen Center for Health Workforce Research and Policy | IU School of Medicine</a:t>
            </a:r>
            <a:endParaRPr lang="en-US" dirty="0"/>
          </a:p>
          <a:p>
            <a:pPr marL="0" indent="0">
              <a:buNone/>
            </a:pPr>
            <a:endParaRPr lang="en-US" dirty="0"/>
          </a:p>
          <a:p>
            <a:pPr marL="0" indent="0">
              <a:buNone/>
            </a:pPr>
            <a:r>
              <a:rPr lang="en-US" dirty="0">
                <a:hlinkClick r:id="rId6"/>
              </a:rPr>
              <a:t>Health: MCH: Youth Risk Behavior Survey (in.gov)</a:t>
            </a:r>
            <a:endParaRPr lang="en-US"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22</a:t>
            </a:fld>
            <a:endParaRPr lang="en-US" dirty="0"/>
          </a:p>
        </p:txBody>
      </p:sp>
    </p:spTree>
    <p:extLst>
      <p:ext uri="{BB962C8B-B14F-4D97-AF65-F5344CB8AC3E}">
        <p14:creationId xmlns:p14="http://schemas.microsoft.com/office/powerpoint/2010/main" val="293308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43E56-4618-DBE4-A97F-72FAC74A4EE0}"/>
              </a:ext>
            </a:extLst>
          </p:cNvPr>
          <p:cNvSpPr>
            <a:spLocks noGrp="1"/>
          </p:cNvSpPr>
          <p:nvPr>
            <p:ph type="sldNum" sz="quarter" idx="12"/>
          </p:nvPr>
        </p:nvSpPr>
        <p:spPr/>
        <p:txBody>
          <a:bodyPr/>
          <a:lstStyle/>
          <a:p>
            <a:fld id="{8CB22C92-4497-4820-A5C8-F81F494AF213}" type="slidenum">
              <a:rPr lang="en-US" smtClean="0"/>
              <a:t>3</a:t>
            </a:fld>
            <a:endParaRPr lang="en-US"/>
          </a:p>
        </p:txBody>
      </p:sp>
      <p:pic>
        <p:nvPicPr>
          <p:cNvPr id="4" name="Picture 3">
            <a:extLst>
              <a:ext uri="{FF2B5EF4-FFF2-40B4-BE49-F238E27FC236}">
                <a16:creationId xmlns:a16="http://schemas.microsoft.com/office/drawing/2014/main" id="{C714E24A-7932-AC8A-8C4F-7307E2E51C8F}"/>
              </a:ext>
            </a:extLst>
          </p:cNvPr>
          <p:cNvPicPr>
            <a:picLocks noChangeAspect="1"/>
          </p:cNvPicPr>
          <p:nvPr/>
        </p:nvPicPr>
        <p:blipFill>
          <a:blip r:embed="rId2"/>
          <a:stretch>
            <a:fillRect/>
          </a:stretch>
        </p:blipFill>
        <p:spPr>
          <a:xfrm>
            <a:off x="369354" y="2057400"/>
            <a:ext cx="3603962" cy="2590800"/>
          </a:xfrm>
          <a:prstGeom prst="rect">
            <a:avLst/>
          </a:prstGeom>
        </p:spPr>
      </p:pic>
      <p:pic>
        <p:nvPicPr>
          <p:cNvPr id="8" name="Picture 7">
            <a:extLst>
              <a:ext uri="{FF2B5EF4-FFF2-40B4-BE49-F238E27FC236}">
                <a16:creationId xmlns:a16="http://schemas.microsoft.com/office/drawing/2014/main" id="{8883B494-41C2-D8DF-3048-5760B20353B4}"/>
              </a:ext>
            </a:extLst>
          </p:cNvPr>
          <p:cNvPicPr>
            <a:picLocks noChangeAspect="1"/>
          </p:cNvPicPr>
          <p:nvPr/>
        </p:nvPicPr>
        <p:blipFill>
          <a:blip r:embed="rId3"/>
          <a:stretch>
            <a:fillRect/>
          </a:stretch>
        </p:blipFill>
        <p:spPr>
          <a:xfrm>
            <a:off x="4080663" y="2057400"/>
            <a:ext cx="4030669" cy="2590800"/>
          </a:xfrm>
          <a:prstGeom prst="rect">
            <a:avLst/>
          </a:prstGeom>
        </p:spPr>
      </p:pic>
      <p:pic>
        <p:nvPicPr>
          <p:cNvPr id="5" name="Picture 4">
            <a:extLst>
              <a:ext uri="{FF2B5EF4-FFF2-40B4-BE49-F238E27FC236}">
                <a16:creationId xmlns:a16="http://schemas.microsoft.com/office/drawing/2014/main" id="{E301D7B6-50BA-7FBC-0C71-059534A5F0AE}"/>
              </a:ext>
            </a:extLst>
          </p:cNvPr>
          <p:cNvPicPr>
            <a:picLocks noChangeAspect="1"/>
          </p:cNvPicPr>
          <p:nvPr/>
        </p:nvPicPr>
        <p:blipFill>
          <a:blip r:embed="rId4"/>
          <a:stretch>
            <a:fillRect/>
          </a:stretch>
        </p:blipFill>
        <p:spPr>
          <a:xfrm>
            <a:off x="8225872" y="2057400"/>
            <a:ext cx="3603962" cy="2590800"/>
          </a:xfrm>
          <a:prstGeom prst="rect">
            <a:avLst/>
          </a:prstGeom>
        </p:spPr>
      </p:pic>
      <p:sp>
        <p:nvSpPr>
          <p:cNvPr id="6" name="Rectangle 5">
            <a:extLst>
              <a:ext uri="{FF2B5EF4-FFF2-40B4-BE49-F238E27FC236}">
                <a16:creationId xmlns:a16="http://schemas.microsoft.com/office/drawing/2014/main" id="{14030A65-45A2-0C51-5004-7078F544B93C}"/>
              </a:ext>
            </a:extLst>
          </p:cNvPr>
          <p:cNvSpPr/>
          <p:nvPr/>
        </p:nvSpPr>
        <p:spPr>
          <a:xfrm>
            <a:off x="1116428" y="561923"/>
            <a:ext cx="9959137"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rPr>
              <a:t>C</a:t>
            </a:r>
            <a:r>
              <a:rPr lang="en-US" sz="3600" b="1" dirty="0">
                <a:ln w="9525">
                  <a:solidFill>
                    <a:schemeClr val="bg1"/>
                  </a:solidFill>
                  <a:prstDash val="solid"/>
                </a:ln>
                <a:effectLst>
                  <a:outerShdw blurRad="12700" dist="38100" dir="2700000" algn="tl" rotWithShape="0">
                    <a:schemeClr val="bg1">
                      <a:lumMod val="50000"/>
                    </a:schemeClr>
                  </a:outerShdw>
                </a:effectLst>
                <a:latin typeface="+mj-lt"/>
              </a:rPr>
              <a:t>reating a Vision for Workforce Development</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ndParaRPr>
          </a:p>
        </p:txBody>
      </p:sp>
      <p:sp>
        <p:nvSpPr>
          <p:cNvPr id="3" name="Rectangle 2">
            <a:extLst>
              <a:ext uri="{FF2B5EF4-FFF2-40B4-BE49-F238E27FC236}">
                <a16:creationId xmlns:a16="http://schemas.microsoft.com/office/drawing/2014/main" id="{C1FF59DF-85C3-CFED-FECB-0D7C1D62941A}"/>
              </a:ext>
            </a:extLst>
          </p:cNvPr>
          <p:cNvSpPr/>
          <p:nvPr/>
        </p:nvSpPr>
        <p:spPr>
          <a:xfrm rot="20638201">
            <a:off x="873459" y="2275599"/>
            <a:ext cx="2250809"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Talent</a:t>
            </a:r>
          </a:p>
        </p:txBody>
      </p:sp>
      <p:sp>
        <p:nvSpPr>
          <p:cNvPr id="7" name="Rectangle 6">
            <a:extLst>
              <a:ext uri="{FF2B5EF4-FFF2-40B4-BE49-F238E27FC236}">
                <a16:creationId xmlns:a16="http://schemas.microsoft.com/office/drawing/2014/main" id="{B92C7C6D-54B1-1464-F438-1FF5B0273166}"/>
              </a:ext>
            </a:extLst>
          </p:cNvPr>
          <p:cNvSpPr/>
          <p:nvPr/>
        </p:nvSpPr>
        <p:spPr>
          <a:xfrm>
            <a:off x="4080663" y="4681491"/>
            <a:ext cx="4030669"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Skill</a:t>
            </a:r>
          </a:p>
        </p:txBody>
      </p:sp>
      <p:sp>
        <p:nvSpPr>
          <p:cNvPr id="9" name="Rectangle 8">
            <a:extLst>
              <a:ext uri="{FF2B5EF4-FFF2-40B4-BE49-F238E27FC236}">
                <a16:creationId xmlns:a16="http://schemas.microsoft.com/office/drawing/2014/main" id="{7AC2C355-7E0E-B25F-748A-B920FEE81B45}"/>
              </a:ext>
            </a:extLst>
          </p:cNvPr>
          <p:cNvSpPr/>
          <p:nvPr/>
        </p:nvSpPr>
        <p:spPr>
          <a:xfrm>
            <a:off x="8225872" y="1447751"/>
            <a:ext cx="3596774" cy="7694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5"/>
                </a:solidFill>
                <a:effectLst/>
              </a:rPr>
              <a:t>Opportunity</a:t>
            </a:r>
          </a:p>
        </p:txBody>
      </p:sp>
    </p:spTree>
    <p:extLst>
      <p:ext uri="{BB962C8B-B14F-4D97-AF65-F5344CB8AC3E}">
        <p14:creationId xmlns:p14="http://schemas.microsoft.com/office/powerpoint/2010/main" val="16120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32618-1B6E-DA69-4B4F-A555C1193714}"/>
              </a:ext>
            </a:extLst>
          </p:cNvPr>
          <p:cNvSpPr>
            <a:spLocks noGrp="1"/>
          </p:cNvSpPr>
          <p:nvPr>
            <p:ph type="sldNum" sz="quarter" idx="12"/>
          </p:nvPr>
        </p:nvSpPr>
        <p:spPr/>
        <p:txBody>
          <a:bodyPr/>
          <a:lstStyle/>
          <a:p>
            <a:fld id="{8CB22C92-4497-4820-A5C8-F81F494AF213}" type="slidenum">
              <a:rPr lang="en-US" smtClean="0"/>
              <a:t>4</a:t>
            </a:fld>
            <a:endParaRPr lang="en-US"/>
          </a:p>
        </p:txBody>
      </p:sp>
      <p:sp>
        <p:nvSpPr>
          <p:cNvPr id="6" name="TextBox 5">
            <a:extLst>
              <a:ext uri="{FF2B5EF4-FFF2-40B4-BE49-F238E27FC236}">
                <a16:creationId xmlns:a16="http://schemas.microsoft.com/office/drawing/2014/main" id="{C4EB73CA-2A4C-2702-76F3-9F92B6855D11}"/>
              </a:ext>
            </a:extLst>
          </p:cNvPr>
          <p:cNvSpPr txBox="1"/>
          <p:nvPr/>
        </p:nvSpPr>
        <p:spPr>
          <a:xfrm>
            <a:off x="5287296" y="914400"/>
            <a:ext cx="6214369" cy="1815882"/>
          </a:xfrm>
          <a:prstGeom prst="rect">
            <a:avLst/>
          </a:prstGeom>
          <a:noFill/>
        </p:spPr>
        <p:txBody>
          <a:bodyPr wrap="square">
            <a:spAutoFit/>
          </a:bodyPr>
          <a:lstStyle/>
          <a:p>
            <a:pPr algn="ctr"/>
            <a:r>
              <a:rPr lang="en-US" sz="2800" dirty="0">
                <a:solidFill>
                  <a:schemeClr val="accent3">
                    <a:lumMod val="75000"/>
                  </a:schemeClr>
                </a:solidFill>
              </a:rPr>
              <a:t>“Access to quality behavioral health care is ultimately dependent upon having enough well-trained individuals to deliver that care.”</a:t>
            </a:r>
          </a:p>
        </p:txBody>
      </p:sp>
      <p:pic>
        <p:nvPicPr>
          <p:cNvPr id="5" name="Picture 4">
            <a:extLst>
              <a:ext uri="{FF2B5EF4-FFF2-40B4-BE49-F238E27FC236}">
                <a16:creationId xmlns:a16="http://schemas.microsoft.com/office/drawing/2014/main" id="{9D0FB98E-0CFC-5527-530C-5E35A26B62F2}"/>
              </a:ext>
            </a:extLst>
          </p:cNvPr>
          <p:cNvPicPr>
            <a:picLocks noChangeAspect="1"/>
          </p:cNvPicPr>
          <p:nvPr/>
        </p:nvPicPr>
        <p:blipFill>
          <a:blip r:embed="rId2"/>
          <a:stretch>
            <a:fillRect/>
          </a:stretch>
        </p:blipFill>
        <p:spPr>
          <a:xfrm>
            <a:off x="304800" y="381000"/>
            <a:ext cx="4216704" cy="5404167"/>
          </a:xfrm>
          <a:prstGeom prst="rect">
            <a:avLst/>
          </a:prstGeom>
        </p:spPr>
      </p:pic>
      <p:sp>
        <p:nvSpPr>
          <p:cNvPr id="9" name="Rectangle 8">
            <a:extLst>
              <a:ext uri="{FF2B5EF4-FFF2-40B4-BE49-F238E27FC236}">
                <a16:creationId xmlns:a16="http://schemas.microsoft.com/office/drawing/2014/main" id="{7CDF5F64-8848-EE66-AAFD-0598D48BA727}"/>
              </a:ext>
            </a:extLst>
          </p:cNvPr>
          <p:cNvSpPr/>
          <p:nvPr/>
        </p:nvSpPr>
        <p:spPr>
          <a:xfrm>
            <a:off x="4953000" y="3057958"/>
            <a:ext cx="6934200" cy="14867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EBB92F-6871-78F1-636C-C1522066B0E5}"/>
              </a:ext>
            </a:extLst>
          </p:cNvPr>
          <p:cNvSpPr txBox="1"/>
          <p:nvPr/>
        </p:nvSpPr>
        <p:spPr>
          <a:xfrm>
            <a:off x="4800599" y="2728802"/>
            <a:ext cx="7187762" cy="1631216"/>
          </a:xfrm>
          <a:prstGeom prst="rect">
            <a:avLst/>
          </a:prstGeom>
          <a:noFill/>
        </p:spPr>
        <p:txBody>
          <a:bodyPr wrap="square">
            <a:spAutoFit/>
          </a:bodyPr>
          <a:lstStyle/>
          <a:p>
            <a:pPr algn="ctr"/>
            <a:endParaRPr lang="en-US" sz="2800" i="1" dirty="0">
              <a:solidFill>
                <a:schemeClr val="accent3">
                  <a:lumMod val="75000"/>
                </a:schemeClr>
              </a:solidFill>
            </a:endParaRPr>
          </a:p>
          <a:p>
            <a:pPr algn="ctr"/>
            <a:r>
              <a:rPr lang="en-US" sz="2400" b="1" dirty="0">
                <a:solidFill>
                  <a:schemeClr val="accent3">
                    <a:lumMod val="75000"/>
                  </a:schemeClr>
                </a:solidFill>
              </a:rPr>
              <a:t>GOAL: </a:t>
            </a:r>
          </a:p>
          <a:p>
            <a:pPr algn="ctr"/>
            <a:r>
              <a:rPr lang="en-US" sz="2400" b="1" dirty="0">
                <a:solidFill>
                  <a:schemeClr val="accent3">
                    <a:lumMod val="75000"/>
                  </a:schemeClr>
                </a:solidFill>
              </a:rPr>
              <a:t>To improve the recruitment, retention, and quality</a:t>
            </a:r>
          </a:p>
          <a:p>
            <a:pPr algn="ctr"/>
            <a:r>
              <a:rPr lang="en-US" sz="2400" b="1" dirty="0">
                <a:solidFill>
                  <a:schemeClr val="accent3">
                    <a:lumMod val="75000"/>
                  </a:schemeClr>
                </a:solidFill>
              </a:rPr>
              <a:t> of the behavioral health workforce in Indiana</a:t>
            </a:r>
          </a:p>
        </p:txBody>
      </p:sp>
      <p:sp>
        <p:nvSpPr>
          <p:cNvPr id="4" name="TextBox 3">
            <a:extLst>
              <a:ext uri="{FF2B5EF4-FFF2-40B4-BE49-F238E27FC236}">
                <a16:creationId xmlns:a16="http://schemas.microsoft.com/office/drawing/2014/main" id="{87086746-E1C0-61F9-A8D8-6FB23BA5A688}"/>
              </a:ext>
            </a:extLst>
          </p:cNvPr>
          <p:cNvSpPr txBox="1"/>
          <p:nvPr/>
        </p:nvSpPr>
        <p:spPr>
          <a:xfrm>
            <a:off x="7650523" y="195824"/>
            <a:ext cx="6094520" cy="369332"/>
          </a:xfrm>
          <a:prstGeom prst="rect">
            <a:avLst/>
          </a:prstGeom>
          <a:noFill/>
        </p:spPr>
        <p:txBody>
          <a:bodyPr wrap="square">
            <a:spAutoFit/>
          </a:bodyPr>
          <a:lstStyle/>
          <a:p>
            <a:r>
              <a:rPr lang="en-US" dirty="0">
                <a:hlinkClick r:id="rId3"/>
              </a:rPr>
              <a:t>Indiana Behavioral Health Commission Report</a:t>
            </a:r>
            <a:endParaRPr lang="en-US" dirty="0"/>
          </a:p>
        </p:txBody>
      </p:sp>
    </p:spTree>
    <p:extLst>
      <p:ext uri="{BB962C8B-B14F-4D97-AF65-F5344CB8AC3E}">
        <p14:creationId xmlns:p14="http://schemas.microsoft.com/office/powerpoint/2010/main" val="117165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35B15F-3B30-2210-00DF-7647CF85DE12}"/>
              </a:ext>
            </a:extLst>
          </p:cNvPr>
          <p:cNvPicPr>
            <a:picLocks noChangeAspect="1"/>
          </p:cNvPicPr>
          <p:nvPr/>
        </p:nvPicPr>
        <p:blipFill>
          <a:blip r:embed="rId2"/>
          <a:stretch>
            <a:fillRect/>
          </a:stretch>
        </p:blipFill>
        <p:spPr>
          <a:xfrm>
            <a:off x="609600" y="1373918"/>
            <a:ext cx="6010510" cy="4423861"/>
          </a:xfrm>
          <a:prstGeom prst="rect">
            <a:avLst/>
          </a:prstGeom>
        </p:spPr>
      </p:pic>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5</a:t>
            </a:fld>
            <a:endParaRPr lang="en-US" dirty="0"/>
          </a:p>
        </p:txBody>
      </p:sp>
      <p:sp>
        <p:nvSpPr>
          <p:cNvPr id="14" name="TextBox 13">
            <a:extLst>
              <a:ext uri="{FF2B5EF4-FFF2-40B4-BE49-F238E27FC236}">
                <a16:creationId xmlns:a16="http://schemas.microsoft.com/office/drawing/2014/main" id="{85419972-77EA-2CA7-1AF2-1D1216C4DDD7}"/>
              </a:ext>
            </a:extLst>
          </p:cNvPr>
          <p:cNvSpPr txBox="1"/>
          <p:nvPr/>
        </p:nvSpPr>
        <p:spPr>
          <a:xfrm>
            <a:off x="4724400" y="5682734"/>
            <a:ext cx="6097656" cy="369332"/>
          </a:xfrm>
          <a:prstGeom prst="rect">
            <a:avLst/>
          </a:prstGeom>
          <a:noFill/>
        </p:spPr>
        <p:txBody>
          <a:bodyPr wrap="square">
            <a:spAutoFit/>
          </a:bodyPr>
          <a:lstStyle/>
          <a:p>
            <a:r>
              <a:rPr lang="en-US" sz="1800" dirty="0">
                <a:hlinkClick r:id="rId3"/>
              </a:rPr>
              <a:t>Health Resources and Services Administration | HRSA</a:t>
            </a:r>
            <a:endParaRPr lang="en-US" sz="1800" dirty="0"/>
          </a:p>
        </p:txBody>
      </p:sp>
      <p:sp>
        <p:nvSpPr>
          <p:cNvPr id="16" name="TextBox 15">
            <a:extLst>
              <a:ext uri="{FF2B5EF4-FFF2-40B4-BE49-F238E27FC236}">
                <a16:creationId xmlns:a16="http://schemas.microsoft.com/office/drawing/2014/main" id="{F072AF41-B7C8-AB30-981B-1369C8791F59}"/>
              </a:ext>
            </a:extLst>
          </p:cNvPr>
          <p:cNvSpPr txBox="1"/>
          <p:nvPr/>
        </p:nvSpPr>
        <p:spPr>
          <a:xfrm>
            <a:off x="7315200" y="914400"/>
            <a:ext cx="4114800" cy="3539430"/>
          </a:xfrm>
          <a:prstGeom prst="rect">
            <a:avLst/>
          </a:prstGeom>
          <a:noFill/>
        </p:spPr>
        <p:txBody>
          <a:bodyPr wrap="square">
            <a:spAutoFit/>
          </a:bodyPr>
          <a:lstStyle/>
          <a:p>
            <a:pPr marL="285750" indent="-285750">
              <a:buFont typeface="Arial" panose="020B0604020202020204" pitchFamily="34" charset="0"/>
              <a:buChar char="•"/>
            </a:pPr>
            <a:r>
              <a:rPr lang="en-US" sz="1600" b="0" dirty="0">
                <a:solidFill>
                  <a:schemeClr val="tx1">
                    <a:lumMod val="50000"/>
                    <a:lumOff val="50000"/>
                  </a:schemeClr>
                </a:solidFill>
                <a:latin typeface="+mj-lt"/>
              </a:rPr>
              <a:t>Over 1000 US counties have no MH or SUD professional </a:t>
            </a:r>
          </a:p>
          <a:p>
            <a:endParaRPr lang="en-US" sz="1600" b="0" dirty="0">
              <a:solidFill>
                <a:schemeClr val="tx1">
                  <a:lumMod val="50000"/>
                  <a:lumOff val="50000"/>
                </a:schemeClr>
              </a:solidFill>
              <a:latin typeface="+mj-lt"/>
            </a:endParaRPr>
          </a:p>
          <a:p>
            <a:pPr marL="285750" indent="-285750">
              <a:buFont typeface="Arial" panose="020B0604020202020204" pitchFamily="34" charset="0"/>
              <a:buChar char="•"/>
            </a:pPr>
            <a:r>
              <a:rPr lang="en-US" sz="1600" b="0" dirty="0">
                <a:solidFill>
                  <a:schemeClr val="tx1">
                    <a:lumMod val="50000"/>
                    <a:lumOff val="50000"/>
                  </a:schemeClr>
                </a:solidFill>
                <a:latin typeface="+mj-lt"/>
              </a:rPr>
              <a:t>By the year 2028, the majority of HPSA scores are predicted to</a:t>
            </a:r>
            <a:r>
              <a:rPr lang="en-US" sz="1600" dirty="0">
                <a:solidFill>
                  <a:schemeClr val="tx1">
                    <a:lumMod val="50000"/>
                    <a:lumOff val="50000"/>
                  </a:schemeClr>
                </a:solidFill>
                <a:latin typeface="+mj-lt"/>
              </a:rPr>
              <a:t> reflect a critical shortage</a:t>
            </a:r>
            <a:r>
              <a:rPr lang="en-US" sz="1600" b="0" dirty="0">
                <a:solidFill>
                  <a:schemeClr val="tx1">
                    <a:lumMod val="50000"/>
                    <a:lumOff val="50000"/>
                  </a:schemeClr>
                </a:solidFill>
                <a:latin typeface="+mj-lt"/>
              </a:rPr>
              <a:t> - level of need is skyrocketing across the country</a:t>
            </a:r>
          </a:p>
          <a:p>
            <a:endParaRPr lang="en-US" sz="1600" b="0" u="sng" dirty="0">
              <a:solidFill>
                <a:schemeClr val="tx1">
                  <a:lumMod val="50000"/>
                  <a:lumOff val="50000"/>
                </a:schemeClr>
              </a:solidFill>
              <a:latin typeface="+mj-lt"/>
            </a:endParaRPr>
          </a:p>
          <a:p>
            <a:pPr marL="285750" indent="-285750">
              <a:buFont typeface="Arial" panose="020B0604020202020204" pitchFamily="34" charset="0"/>
              <a:buChar char="•"/>
            </a:pPr>
            <a:r>
              <a:rPr lang="en-US" sz="1600" dirty="0">
                <a:solidFill>
                  <a:schemeClr val="tx1">
                    <a:lumMod val="50000"/>
                    <a:lumOff val="50000"/>
                  </a:schemeClr>
                </a:solidFill>
                <a:latin typeface="+mj-lt"/>
              </a:rPr>
              <a:t>Need to respond to immediate needs AND predict / plan for future needs…</a:t>
            </a:r>
          </a:p>
          <a:p>
            <a:pPr marL="571500" indent="-571500">
              <a:buFont typeface="Wingdings" panose="05000000000000000000" pitchFamily="2" charset="2"/>
              <a:buChar char="Ø"/>
            </a:pPr>
            <a:endParaRPr lang="en-US" sz="1600" dirty="0">
              <a:solidFill>
                <a:schemeClr val="tx1">
                  <a:lumMod val="50000"/>
                  <a:lumOff val="50000"/>
                </a:schemeClr>
              </a:solidFill>
              <a:highlight>
                <a:srgbClr val="0000FF"/>
              </a:highlight>
              <a:latin typeface="+mj-lt"/>
            </a:endParaRPr>
          </a:p>
          <a:p>
            <a:pPr algn="ctr"/>
            <a:r>
              <a:rPr lang="en-US" sz="1600" b="1" dirty="0">
                <a:latin typeface="+mj-lt"/>
              </a:rPr>
              <a:t>CRISIS RESPONSE &amp; INNOVATION </a:t>
            </a:r>
          </a:p>
          <a:p>
            <a:pPr algn="ctr"/>
            <a:r>
              <a:rPr lang="en-US" sz="1600" dirty="0">
                <a:solidFill>
                  <a:schemeClr val="tx1">
                    <a:lumMod val="50000"/>
                    <a:lumOff val="50000"/>
                  </a:schemeClr>
                </a:solidFill>
                <a:latin typeface="+mj-lt"/>
              </a:rPr>
              <a:t>are imperative in strategic development related to BH workforce development</a:t>
            </a:r>
            <a:endParaRPr lang="en-US" sz="1600" b="0" dirty="0">
              <a:solidFill>
                <a:schemeClr val="tx1">
                  <a:lumMod val="50000"/>
                  <a:lumOff val="50000"/>
                </a:schemeClr>
              </a:solidFill>
              <a:latin typeface="+mj-lt"/>
            </a:endParaRPr>
          </a:p>
        </p:txBody>
      </p:sp>
      <p:sp>
        <p:nvSpPr>
          <p:cNvPr id="20" name="TextBox 19">
            <a:extLst>
              <a:ext uri="{FF2B5EF4-FFF2-40B4-BE49-F238E27FC236}">
                <a16:creationId xmlns:a16="http://schemas.microsoft.com/office/drawing/2014/main" id="{257D77F6-4E1B-66A3-5915-9B3E44F6B0D3}"/>
              </a:ext>
            </a:extLst>
          </p:cNvPr>
          <p:cNvSpPr txBox="1"/>
          <p:nvPr/>
        </p:nvSpPr>
        <p:spPr>
          <a:xfrm>
            <a:off x="525590" y="421213"/>
            <a:ext cx="6094520" cy="769441"/>
          </a:xfrm>
          <a:prstGeom prst="rect">
            <a:avLst/>
          </a:prstGeom>
          <a:noFill/>
        </p:spPr>
        <p:txBody>
          <a:bodyPr wrap="square">
            <a:spAutoFit/>
          </a:bodyPr>
          <a:lstStyle/>
          <a:p>
            <a:r>
              <a:rPr lang="en-US" sz="4400" b="1" dirty="0">
                <a:latin typeface="+mj-lt"/>
              </a:rPr>
              <a:t>Barriers &amp; WF impact</a:t>
            </a:r>
          </a:p>
        </p:txBody>
      </p:sp>
    </p:spTree>
    <p:extLst>
      <p:ext uri="{BB962C8B-B14F-4D97-AF65-F5344CB8AC3E}">
        <p14:creationId xmlns:p14="http://schemas.microsoft.com/office/powerpoint/2010/main" val="174359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Barriers &amp; WF impact</a:t>
            </a:r>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1143000" y="2679317"/>
            <a:ext cx="10744200" cy="2146480"/>
          </a:xfrm>
        </p:spPr>
        <p:txBody>
          <a:bodyPr>
            <a:normAutofit/>
          </a:bodyPr>
          <a:lstStyle/>
          <a:p>
            <a:r>
              <a:rPr lang="en-US" dirty="0"/>
              <a:t>Turnover</a:t>
            </a:r>
          </a:p>
          <a:p>
            <a:r>
              <a:rPr lang="en-US" dirty="0"/>
              <a:t>Where services are delivered</a:t>
            </a:r>
          </a:p>
          <a:p>
            <a:r>
              <a:rPr lang="en-US" dirty="0"/>
              <a:t>How services are delivered</a:t>
            </a:r>
          </a:p>
          <a:p>
            <a:r>
              <a:rPr lang="en-US" dirty="0"/>
              <a:t>Increased demand for services</a:t>
            </a:r>
          </a:p>
          <a:p>
            <a:endParaRPr lang="en-US" dirty="0"/>
          </a:p>
          <a:p>
            <a:pPr marL="0" indent="0">
              <a:buNone/>
            </a:pPr>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6</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606136" y="1300107"/>
            <a:ext cx="11125200" cy="639762"/>
          </a:xfrm>
        </p:spPr>
        <p:txBody>
          <a:bodyPr/>
          <a:lstStyle/>
          <a:p>
            <a:r>
              <a:rPr lang="en-US" dirty="0"/>
              <a:t>Workforce trends impacting WF crisis</a:t>
            </a:r>
          </a:p>
        </p:txBody>
      </p:sp>
      <p:pic>
        <p:nvPicPr>
          <p:cNvPr id="4" name="Picture 3">
            <a:extLst>
              <a:ext uri="{FF2B5EF4-FFF2-40B4-BE49-F238E27FC236}">
                <a16:creationId xmlns:a16="http://schemas.microsoft.com/office/drawing/2014/main" id="{F06FA865-8B1D-C9FD-8F30-F237E4B35973}"/>
              </a:ext>
            </a:extLst>
          </p:cNvPr>
          <p:cNvPicPr>
            <a:picLocks noChangeAspect="1"/>
          </p:cNvPicPr>
          <p:nvPr/>
        </p:nvPicPr>
        <p:blipFill>
          <a:blip r:embed="rId2"/>
          <a:stretch>
            <a:fillRect/>
          </a:stretch>
        </p:blipFill>
        <p:spPr>
          <a:xfrm>
            <a:off x="6515100" y="1939869"/>
            <a:ext cx="3581400" cy="2917754"/>
          </a:xfrm>
          <a:prstGeom prst="rect">
            <a:avLst/>
          </a:prstGeom>
        </p:spPr>
      </p:pic>
    </p:spTree>
    <p:extLst>
      <p:ext uri="{BB962C8B-B14F-4D97-AF65-F5344CB8AC3E}">
        <p14:creationId xmlns:p14="http://schemas.microsoft.com/office/powerpoint/2010/main" val="14562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6784D8-C1E3-2592-B482-9A2E14FECC45}"/>
              </a:ext>
            </a:extLst>
          </p:cNvPr>
          <p:cNvSpPr>
            <a:spLocks noGrp="1"/>
          </p:cNvSpPr>
          <p:nvPr>
            <p:ph type="sldNum" sz="quarter" idx="4"/>
          </p:nvPr>
        </p:nvSpPr>
        <p:spPr/>
        <p:txBody>
          <a:bodyPr/>
          <a:lstStyle/>
          <a:p>
            <a:fld id="{4F666A87-0DF7-4A5C-B8B2-4E7F7417BA6B}" type="slidenum">
              <a:rPr lang="en-US" smtClean="0"/>
              <a:pPr/>
              <a:t>7</a:t>
            </a:fld>
            <a:endParaRPr lang="en-US" dirty="0"/>
          </a:p>
        </p:txBody>
      </p:sp>
      <p:pic>
        <p:nvPicPr>
          <p:cNvPr id="5" name="Picture 4">
            <a:extLst>
              <a:ext uri="{FF2B5EF4-FFF2-40B4-BE49-F238E27FC236}">
                <a16:creationId xmlns:a16="http://schemas.microsoft.com/office/drawing/2014/main" id="{F9CB2F6A-B77E-7408-A509-03FC2814A189}"/>
              </a:ext>
            </a:extLst>
          </p:cNvPr>
          <p:cNvPicPr>
            <a:picLocks noChangeAspect="1"/>
          </p:cNvPicPr>
          <p:nvPr/>
        </p:nvPicPr>
        <p:blipFill>
          <a:blip r:embed="rId2"/>
          <a:stretch>
            <a:fillRect/>
          </a:stretch>
        </p:blipFill>
        <p:spPr>
          <a:xfrm>
            <a:off x="3314700" y="112727"/>
            <a:ext cx="5562600" cy="1563673"/>
          </a:xfrm>
          <a:prstGeom prst="rect">
            <a:avLst/>
          </a:prstGeom>
        </p:spPr>
      </p:pic>
      <p:sp>
        <p:nvSpPr>
          <p:cNvPr id="9" name="TextBox 8">
            <a:extLst>
              <a:ext uri="{FF2B5EF4-FFF2-40B4-BE49-F238E27FC236}">
                <a16:creationId xmlns:a16="http://schemas.microsoft.com/office/drawing/2014/main" id="{B676980D-495E-668B-C9E4-73A7AD589741}"/>
              </a:ext>
            </a:extLst>
          </p:cNvPr>
          <p:cNvSpPr txBox="1"/>
          <p:nvPr/>
        </p:nvSpPr>
        <p:spPr>
          <a:xfrm>
            <a:off x="6591300" y="3946289"/>
            <a:ext cx="4343400" cy="646331"/>
          </a:xfrm>
          <a:prstGeom prst="rect">
            <a:avLst/>
          </a:prstGeom>
          <a:noFill/>
        </p:spPr>
        <p:txBody>
          <a:bodyPr wrap="square">
            <a:spAutoFit/>
          </a:bodyPr>
          <a:lstStyle/>
          <a:p>
            <a:r>
              <a:rPr lang="en-US" sz="1200" dirty="0">
                <a:hlinkClick r:id="rId3"/>
              </a:rPr>
              <a:t>New Study: Behavioral Health Workforce Shortage Will Negatively Impact Society - National Council for Mental Wellbeing (thenationalcouncil.org)</a:t>
            </a:r>
            <a:endParaRPr lang="en-US" sz="1200" dirty="0"/>
          </a:p>
        </p:txBody>
      </p:sp>
      <p:sp>
        <p:nvSpPr>
          <p:cNvPr id="6" name="TextBox 5">
            <a:extLst>
              <a:ext uri="{FF2B5EF4-FFF2-40B4-BE49-F238E27FC236}">
                <a16:creationId xmlns:a16="http://schemas.microsoft.com/office/drawing/2014/main" id="{CBD34BAF-8878-F4DF-0C76-24ADF9A61FC0}"/>
              </a:ext>
            </a:extLst>
          </p:cNvPr>
          <p:cNvSpPr txBox="1"/>
          <p:nvPr/>
        </p:nvSpPr>
        <p:spPr>
          <a:xfrm>
            <a:off x="6362700" y="2438629"/>
            <a:ext cx="5029200" cy="1477328"/>
          </a:xfrm>
          <a:prstGeom prst="rect">
            <a:avLst/>
          </a:prstGeom>
          <a:noFill/>
        </p:spPr>
        <p:txBody>
          <a:bodyPr wrap="square">
            <a:spAutoFit/>
          </a:bodyPr>
          <a:lstStyle/>
          <a:p>
            <a:pPr marL="285750" indent="-285750">
              <a:buFont typeface="Arial" panose="020B0604020202020204" pitchFamily="34" charset="0"/>
              <a:buChar char="•"/>
            </a:pPr>
            <a:r>
              <a:rPr lang="en-US" sz="1800" b="0" dirty="0">
                <a:solidFill>
                  <a:schemeClr val="accent3"/>
                </a:solidFill>
                <a:latin typeface="+mn-lt"/>
              </a:rPr>
              <a:t>90% of behavioral health workers are concerned about care access </a:t>
            </a:r>
          </a:p>
          <a:p>
            <a:pPr marL="285750" indent="-285750">
              <a:buFont typeface="Arial" panose="020B0604020202020204" pitchFamily="34" charset="0"/>
              <a:buChar char="•"/>
            </a:pPr>
            <a:r>
              <a:rPr lang="en-US" sz="1800" b="0" dirty="0">
                <a:solidFill>
                  <a:schemeClr val="accent3"/>
                </a:solidFill>
                <a:latin typeface="+mn-lt"/>
              </a:rPr>
              <a:t>87% are concerned about the ability to provide care in the event of a future health care crisis </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86B44730-6467-F691-3D13-1EEC868652A7}"/>
              </a:ext>
            </a:extLst>
          </p:cNvPr>
          <p:cNvSpPr txBox="1"/>
          <p:nvPr/>
        </p:nvSpPr>
        <p:spPr>
          <a:xfrm>
            <a:off x="647701" y="2438629"/>
            <a:ext cx="5410200" cy="2862322"/>
          </a:xfrm>
          <a:prstGeom prst="rect">
            <a:avLst/>
          </a:prstGeom>
          <a:noFill/>
        </p:spPr>
        <p:txBody>
          <a:bodyPr wrap="square">
            <a:spAutoFit/>
          </a:bodyPr>
          <a:lstStyle/>
          <a:p>
            <a:pPr marL="285750" indent="-285750">
              <a:buFont typeface="Arial" panose="020B0604020202020204" pitchFamily="34" charset="0"/>
              <a:buChar char="•"/>
            </a:pPr>
            <a:r>
              <a:rPr lang="en-US" sz="1800" b="0" dirty="0">
                <a:solidFill>
                  <a:schemeClr val="accent3"/>
                </a:solidFill>
                <a:latin typeface="+mn-lt"/>
              </a:rPr>
              <a:t>Nearly 2 in 3 behavioral health workers (65%) reported increasing client caseloads</a:t>
            </a:r>
          </a:p>
          <a:p>
            <a:pPr marL="285750" indent="-285750">
              <a:buFont typeface="Arial" panose="020B0604020202020204" pitchFamily="34" charset="0"/>
              <a:buChar char="•"/>
            </a:pPr>
            <a:r>
              <a:rPr lang="en-US" sz="1800" b="0" dirty="0">
                <a:solidFill>
                  <a:schemeClr val="accent3"/>
                </a:solidFill>
                <a:latin typeface="+mn-lt"/>
              </a:rPr>
              <a:t>More than </a:t>
            </a:r>
            <a:r>
              <a:rPr lang="en-US" dirty="0">
                <a:solidFill>
                  <a:schemeClr val="accent3"/>
                </a:solidFill>
              </a:rPr>
              <a:t>7</a:t>
            </a:r>
            <a:r>
              <a:rPr lang="en-US" sz="1800" b="0" dirty="0">
                <a:solidFill>
                  <a:schemeClr val="accent3"/>
                </a:solidFill>
                <a:latin typeface="+mn-lt"/>
              </a:rPr>
              <a:t> in 10 (72%) reported increased client severity since the COVID-19</a:t>
            </a:r>
          </a:p>
          <a:p>
            <a:pPr marL="285750" indent="-285750">
              <a:buFont typeface="Arial" panose="020B0604020202020204" pitchFamily="34" charset="0"/>
              <a:buChar char="•"/>
            </a:pPr>
            <a:r>
              <a:rPr lang="en-US" sz="1800" b="0" dirty="0">
                <a:solidFill>
                  <a:schemeClr val="accent3"/>
                </a:solidFill>
                <a:latin typeface="+mn-lt"/>
              </a:rPr>
              <a:t>More than </a:t>
            </a:r>
            <a:r>
              <a:rPr lang="en-US" dirty="0">
                <a:solidFill>
                  <a:schemeClr val="accent3"/>
                </a:solidFill>
              </a:rPr>
              <a:t>9</a:t>
            </a:r>
            <a:r>
              <a:rPr lang="en-US" sz="1800" b="0" dirty="0">
                <a:solidFill>
                  <a:schemeClr val="accent3"/>
                </a:solidFill>
                <a:latin typeface="+mn-lt"/>
              </a:rPr>
              <a:t> in 10 behavioral health workers (93%) said they are experiencing burnout (majority reporting severe burnout (62%)</a:t>
            </a:r>
            <a:r>
              <a:rPr lang="en-US" sz="1800" dirty="0">
                <a:solidFill>
                  <a:schemeClr val="accent3"/>
                </a:solidFill>
              </a:rPr>
              <a:t> </a:t>
            </a:r>
          </a:p>
          <a:p>
            <a:pPr marL="285750" indent="-285750">
              <a:buFont typeface="Arial" panose="020B0604020202020204" pitchFamily="34" charset="0"/>
              <a:buChar char="•"/>
            </a:pPr>
            <a:r>
              <a:rPr lang="en-US" sz="1800" b="0" dirty="0">
                <a:solidFill>
                  <a:schemeClr val="accent3"/>
                </a:solidFill>
                <a:latin typeface="+mn-lt"/>
              </a:rPr>
              <a:t>Nearly half (48%) of behavioral health workers say the impacts of workforce shortages have </a:t>
            </a:r>
            <a:br>
              <a:rPr lang="en-US" sz="1800" b="0" dirty="0">
                <a:solidFill>
                  <a:schemeClr val="accent3"/>
                </a:solidFill>
                <a:latin typeface="+mn-lt"/>
              </a:rPr>
            </a:br>
            <a:r>
              <a:rPr lang="en-US" sz="1800" b="0" dirty="0">
                <a:solidFill>
                  <a:schemeClr val="accent3"/>
                </a:solidFill>
                <a:latin typeface="+mn-lt"/>
              </a:rPr>
              <a:t>caused them to consider other employment options</a:t>
            </a:r>
          </a:p>
        </p:txBody>
      </p:sp>
      <p:sp>
        <p:nvSpPr>
          <p:cNvPr id="13" name="TextBox 12">
            <a:extLst>
              <a:ext uri="{FF2B5EF4-FFF2-40B4-BE49-F238E27FC236}">
                <a16:creationId xmlns:a16="http://schemas.microsoft.com/office/drawing/2014/main" id="{1B2CA1DD-BFBA-D4A5-88A4-39F9347923CB}"/>
              </a:ext>
            </a:extLst>
          </p:cNvPr>
          <p:cNvSpPr txBox="1"/>
          <p:nvPr/>
        </p:nvSpPr>
        <p:spPr>
          <a:xfrm>
            <a:off x="672854" y="1827320"/>
            <a:ext cx="5105400" cy="523220"/>
          </a:xfrm>
          <a:prstGeom prst="rect">
            <a:avLst/>
          </a:prstGeom>
          <a:noFill/>
        </p:spPr>
        <p:txBody>
          <a:bodyPr wrap="square">
            <a:spAutoFit/>
          </a:bodyPr>
          <a:lstStyle/>
          <a:p>
            <a:pPr algn="ctr"/>
            <a:r>
              <a:rPr lang="en-US" sz="2800" dirty="0">
                <a:latin typeface="+mj-lt"/>
              </a:rPr>
              <a:t>“Burnout”</a:t>
            </a:r>
          </a:p>
        </p:txBody>
      </p:sp>
      <p:sp>
        <p:nvSpPr>
          <p:cNvPr id="15" name="TextBox 14">
            <a:extLst>
              <a:ext uri="{FF2B5EF4-FFF2-40B4-BE49-F238E27FC236}">
                <a16:creationId xmlns:a16="http://schemas.microsoft.com/office/drawing/2014/main" id="{914F9B8D-C934-1F75-0006-310F94DEFA6A}"/>
              </a:ext>
            </a:extLst>
          </p:cNvPr>
          <p:cNvSpPr txBox="1"/>
          <p:nvPr/>
        </p:nvSpPr>
        <p:spPr>
          <a:xfrm>
            <a:off x="6477000" y="1828800"/>
            <a:ext cx="4800599" cy="523220"/>
          </a:xfrm>
          <a:prstGeom prst="rect">
            <a:avLst/>
          </a:prstGeom>
          <a:noFill/>
        </p:spPr>
        <p:txBody>
          <a:bodyPr wrap="square">
            <a:spAutoFit/>
          </a:bodyPr>
          <a:lstStyle/>
          <a:p>
            <a:pPr algn="ctr"/>
            <a:r>
              <a:rPr lang="en-US" sz="2800" dirty="0">
                <a:latin typeface="+mj-lt"/>
              </a:rPr>
              <a:t>Capacity</a:t>
            </a:r>
          </a:p>
        </p:txBody>
      </p:sp>
    </p:spTree>
    <p:extLst>
      <p:ext uri="{BB962C8B-B14F-4D97-AF65-F5344CB8AC3E}">
        <p14:creationId xmlns:p14="http://schemas.microsoft.com/office/powerpoint/2010/main" val="421709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Barriers &amp; WF Impact</a:t>
            </a:r>
            <a:endParaRPr lang="en-US" sz="3600"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8</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304800" y="1365558"/>
            <a:ext cx="11201400" cy="639762"/>
          </a:xfrm>
        </p:spPr>
        <p:txBody>
          <a:bodyPr>
            <a:normAutofit/>
          </a:bodyPr>
          <a:lstStyle/>
          <a:p>
            <a:r>
              <a:rPr lang="en-US" dirty="0"/>
              <a:t>Existing BH WF is not reflective of populations being served </a:t>
            </a:r>
          </a:p>
        </p:txBody>
      </p:sp>
      <p:graphicFrame>
        <p:nvGraphicFramePr>
          <p:cNvPr id="2" name="Table 3">
            <a:extLst>
              <a:ext uri="{FF2B5EF4-FFF2-40B4-BE49-F238E27FC236}">
                <a16:creationId xmlns:a16="http://schemas.microsoft.com/office/drawing/2014/main" id="{209EB3E0-91EC-57CD-B671-7FE3185EBA87}"/>
              </a:ext>
            </a:extLst>
          </p:cNvPr>
          <p:cNvGraphicFramePr>
            <a:graphicFrameLocks noGrp="1"/>
          </p:cNvGraphicFramePr>
          <p:nvPr>
            <p:extLst>
              <p:ext uri="{D42A27DB-BD31-4B8C-83A1-F6EECF244321}">
                <p14:modId xmlns:p14="http://schemas.microsoft.com/office/powerpoint/2010/main" val="4191142325"/>
              </p:ext>
            </p:extLst>
          </p:nvPr>
        </p:nvGraphicFramePr>
        <p:xfrm>
          <a:off x="1315375" y="2181860"/>
          <a:ext cx="10495625" cy="2494280"/>
        </p:xfrm>
        <a:graphic>
          <a:graphicData uri="http://schemas.openxmlformats.org/drawingml/2006/table">
            <a:tbl>
              <a:tblPr firstRow="1" bandRow="1">
                <a:tableStyleId>{5C22544A-7EE6-4342-B048-85BDC9FD1C3A}</a:tableStyleId>
              </a:tblPr>
              <a:tblGrid>
                <a:gridCol w="3455032">
                  <a:extLst>
                    <a:ext uri="{9D8B030D-6E8A-4147-A177-3AD203B41FA5}">
                      <a16:colId xmlns:a16="http://schemas.microsoft.com/office/drawing/2014/main" val="3726461773"/>
                    </a:ext>
                  </a:extLst>
                </a:gridCol>
                <a:gridCol w="3455032">
                  <a:extLst>
                    <a:ext uri="{9D8B030D-6E8A-4147-A177-3AD203B41FA5}">
                      <a16:colId xmlns:a16="http://schemas.microsoft.com/office/drawing/2014/main" val="4019033282"/>
                    </a:ext>
                  </a:extLst>
                </a:gridCol>
                <a:gridCol w="3585561">
                  <a:extLst>
                    <a:ext uri="{9D8B030D-6E8A-4147-A177-3AD203B41FA5}">
                      <a16:colId xmlns:a16="http://schemas.microsoft.com/office/drawing/2014/main" val="1316687042"/>
                    </a:ext>
                  </a:extLst>
                </a:gridCol>
              </a:tblGrid>
              <a:tr h="0">
                <a:tc>
                  <a:txBody>
                    <a:bodyPr/>
                    <a:lstStyle/>
                    <a:p>
                      <a:r>
                        <a:rPr lang="en-US" dirty="0"/>
                        <a:t>Clinical Mental Health</a:t>
                      </a:r>
                    </a:p>
                    <a:p>
                      <a:r>
                        <a:rPr lang="en-US" dirty="0"/>
                        <a:t> Provider Type</a:t>
                      </a:r>
                    </a:p>
                  </a:txBody>
                  <a:tcPr/>
                </a:tc>
                <a:tc>
                  <a:txBody>
                    <a:bodyPr/>
                    <a:lstStyle/>
                    <a:p>
                      <a:r>
                        <a:rPr lang="en-US" dirty="0"/>
                        <a:t># of Indiana Counties</a:t>
                      </a:r>
                    </a:p>
                    <a:p>
                      <a:r>
                        <a:rPr lang="en-US" dirty="0"/>
                        <a:t> lacking FTE Provider Type</a:t>
                      </a:r>
                    </a:p>
                  </a:txBody>
                  <a:tcPr/>
                </a:tc>
                <a:tc>
                  <a:txBody>
                    <a:bodyPr/>
                    <a:lstStyle/>
                    <a:p>
                      <a:r>
                        <a:rPr lang="en-US" dirty="0"/>
                        <a:t>% representing a demographic population other than white</a:t>
                      </a:r>
                    </a:p>
                  </a:txBody>
                  <a:tcPr/>
                </a:tc>
                <a:extLst>
                  <a:ext uri="{0D108BD9-81ED-4DB2-BD59-A6C34878D82A}">
                    <a16:rowId xmlns:a16="http://schemas.microsoft.com/office/drawing/2014/main" val="50761965"/>
                  </a:ext>
                </a:extLst>
              </a:tr>
              <a:tr h="370840">
                <a:tc>
                  <a:txBody>
                    <a:bodyPr/>
                    <a:lstStyle/>
                    <a:p>
                      <a:r>
                        <a:rPr lang="en-US" dirty="0">
                          <a:latin typeface="+mj-lt"/>
                        </a:rPr>
                        <a:t>Psychologists</a:t>
                      </a:r>
                    </a:p>
                  </a:txBody>
                  <a:tcPr/>
                </a:tc>
                <a:tc>
                  <a:txBody>
                    <a:bodyPr/>
                    <a:lstStyle/>
                    <a:p>
                      <a:pPr algn="ctr"/>
                      <a:r>
                        <a:rPr lang="en-US" dirty="0">
                          <a:latin typeface="+mj-lt"/>
                        </a:rPr>
                        <a:t>31</a:t>
                      </a:r>
                    </a:p>
                  </a:txBody>
                  <a:tcPr/>
                </a:tc>
                <a:tc>
                  <a:txBody>
                    <a:bodyPr/>
                    <a:lstStyle/>
                    <a:p>
                      <a:pPr algn="ctr"/>
                      <a:r>
                        <a:rPr lang="en-US" dirty="0">
                          <a:latin typeface="+mj-lt"/>
                        </a:rPr>
                        <a:t>8.5%</a:t>
                      </a:r>
                    </a:p>
                  </a:txBody>
                  <a:tcPr/>
                </a:tc>
                <a:extLst>
                  <a:ext uri="{0D108BD9-81ED-4DB2-BD59-A6C34878D82A}">
                    <a16:rowId xmlns:a16="http://schemas.microsoft.com/office/drawing/2014/main" val="1561962098"/>
                  </a:ext>
                </a:extLst>
              </a:tr>
              <a:tr h="370840">
                <a:tc>
                  <a:txBody>
                    <a:bodyPr/>
                    <a:lstStyle/>
                    <a:p>
                      <a:r>
                        <a:rPr lang="en-US" dirty="0">
                          <a:latin typeface="+mj-lt"/>
                        </a:rPr>
                        <a:t>LCSW </a:t>
                      </a:r>
                      <a:r>
                        <a:rPr lang="en-US" sz="1600" dirty="0">
                          <a:latin typeface="+mj-lt"/>
                        </a:rPr>
                        <a:t>(social work)</a:t>
                      </a:r>
                    </a:p>
                  </a:txBody>
                  <a:tcPr/>
                </a:tc>
                <a:tc>
                  <a:txBody>
                    <a:bodyPr/>
                    <a:lstStyle/>
                    <a:p>
                      <a:pPr algn="ctr"/>
                      <a:r>
                        <a:rPr lang="en-US" dirty="0">
                          <a:latin typeface="+mj-lt"/>
                        </a:rPr>
                        <a:t>3</a:t>
                      </a:r>
                    </a:p>
                  </a:txBody>
                  <a:tcPr/>
                </a:tc>
                <a:tc>
                  <a:txBody>
                    <a:bodyPr/>
                    <a:lstStyle/>
                    <a:p>
                      <a:pPr algn="ctr"/>
                      <a:r>
                        <a:rPr lang="en-US" dirty="0">
                          <a:latin typeface="+mj-lt"/>
                        </a:rPr>
                        <a:t>10.8%</a:t>
                      </a:r>
                    </a:p>
                  </a:txBody>
                  <a:tcPr/>
                </a:tc>
                <a:extLst>
                  <a:ext uri="{0D108BD9-81ED-4DB2-BD59-A6C34878D82A}">
                    <a16:rowId xmlns:a16="http://schemas.microsoft.com/office/drawing/2014/main" val="1656608008"/>
                  </a:ext>
                </a:extLst>
              </a:tr>
              <a:tr h="370840">
                <a:tc>
                  <a:txBody>
                    <a:bodyPr/>
                    <a:lstStyle/>
                    <a:p>
                      <a:r>
                        <a:rPr lang="en-US" dirty="0">
                          <a:latin typeface="+mj-lt"/>
                        </a:rPr>
                        <a:t>LMHC </a:t>
                      </a:r>
                      <a:r>
                        <a:rPr lang="en-US" sz="1600" dirty="0">
                          <a:latin typeface="+mj-lt"/>
                        </a:rPr>
                        <a:t>(counselor)</a:t>
                      </a:r>
                    </a:p>
                  </a:txBody>
                  <a:tcPr/>
                </a:tc>
                <a:tc>
                  <a:txBody>
                    <a:bodyPr/>
                    <a:lstStyle/>
                    <a:p>
                      <a:pPr algn="ctr"/>
                      <a:r>
                        <a:rPr lang="en-US" dirty="0">
                          <a:latin typeface="+mj-lt"/>
                        </a:rPr>
                        <a:t>9</a:t>
                      </a:r>
                    </a:p>
                  </a:txBody>
                  <a:tcPr/>
                </a:tc>
                <a:tc>
                  <a:txBody>
                    <a:bodyPr/>
                    <a:lstStyle/>
                    <a:p>
                      <a:pPr algn="ctr"/>
                      <a:r>
                        <a:rPr lang="en-US" dirty="0">
                          <a:latin typeface="+mj-lt"/>
                        </a:rPr>
                        <a:t>11%</a:t>
                      </a:r>
                    </a:p>
                  </a:txBody>
                  <a:tcPr/>
                </a:tc>
                <a:extLst>
                  <a:ext uri="{0D108BD9-81ED-4DB2-BD59-A6C34878D82A}">
                    <a16:rowId xmlns:a16="http://schemas.microsoft.com/office/drawing/2014/main" val="4170891172"/>
                  </a:ext>
                </a:extLst>
              </a:tr>
              <a:tr h="370840">
                <a:tc>
                  <a:txBody>
                    <a:bodyPr/>
                    <a:lstStyle/>
                    <a:p>
                      <a:r>
                        <a:rPr lang="en-US" dirty="0">
                          <a:latin typeface="+mj-lt"/>
                        </a:rPr>
                        <a:t>LMFT </a:t>
                      </a:r>
                      <a:r>
                        <a:rPr lang="en-US" sz="1600" dirty="0">
                          <a:latin typeface="+mj-lt"/>
                        </a:rPr>
                        <a:t>(marriage/family counselor)</a:t>
                      </a:r>
                    </a:p>
                  </a:txBody>
                  <a:tcPr/>
                </a:tc>
                <a:tc>
                  <a:txBody>
                    <a:bodyPr/>
                    <a:lstStyle/>
                    <a:p>
                      <a:pPr algn="ctr"/>
                      <a:r>
                        <a:rPr lang="en-US" dirty="0">
                          <a:latin typeface="+mj-lt"/>
                        </a:rPr>
                        <a:t>27</a:t>
                      </a:r>
                    </a:p>
                  </a:txBody>
                  <a:tcPr/>
                </a:tc>
                <a:tc>
                  <a:txBody>
                    <a:bodyPr/>
                    <a:lstStyle/>
                    <a:p>
                      <a:pPr algn="ctr"/>
                      <a:r>
                        <a:rPr lang="en-US" dirty="0">
                          <a:latin typeface="+mj-lt"/>
                        </a:rPr>
                        <a:t>9.7%</a:t>
                      </a:r>
                    </a:p>
                  </a:txBody>
                  <a:tcPr/>
                </a:tc>
                <a:extLst>
                  <a:ext uri="{0D108BD9-81ED-4DB2-BD59-A6C34878D82A}">
                    <a16:rowId xmlns:a16="http://schemas.microsoft.com/office/drawing/2014/main" val="2990500567"/>
                  </a:ext>
                </a:extLst>
              </a:tr>
              <a:tr h="370840">
                <a:tc>
                  <a:txBody>
                    <a:bodyPr/>
                    <a:lstStyle/>
                    <a:p>
                      <a:r>
                        <a:rPr lang="en-US" dirty="0">
                          <a:latin typeface="+mj-lt"/>
                        </a:rPr>
                        <a:t>LCAC </a:t>
                      </a:r>
                      <a:r>
                        <a:rPr lang="en-US" sz="1600" dirty="0">
                          <a:latin typeface="+mj-lt"/>
                        </a:rPr>
                        <a:t>(addictions)</a:t>
                      </a:r>
                    </a:p>
                  </a:txBody>
                  <a:tcPr/>
                </a:tc>
                <a:tc>
                  <a:txBody>
                    <a:bodyPr/>
                    <a:lstStyle/>
                    <a:p>
                      <a:pPr algn="ctr"/>
                      <a:r>
                        <a:rPr lang="en-US" dirty="0">
                          <a:latin typeface="+mj-lt"/>
                        </a:rPr>
                        <a:t>11</a:t>
                      </a:r>
                    </a:p>
                  </a:txBody>
                  <a:tcPr/>
                </a:tc>
                <a:tc>
                  <a:txBody>
                    <a:bodyPr/>
                    <a:lstStyle/>
                    <a:p>
                      <a:pPr algn="ctr"/>
                      <a:r>
                        <a:rPr lang="en-US" dirty="0">
                          <a:latin typeface="+mj-lt"/>
                        </a:rPr>
                        <a:t>9.2%</a:t>
                      </a:r>
                    </a:p>
                  </a:txBody>
                  <a:tcPr/>
                </a:tc>
                <a:extLst>
                  <a:ext uri="{0D108BD9-81ED-4DB2-BD59-A6C34878D82A}">
                    <a16:rowId xmlns:a16="http://schemas.microsoft.com/office/drawing/2014/main" val="386873471"/>
                  </a:ext>
                </a:extLst>
              </a:tr>
            </a:tbl>
          </a:graphicData>
        </a:graphic>
      </p:graphicFrame>
      <p:graphicFrame>
        <p:nvGraphicFramePr>
          <p:cNvPr id="9" name="Table 9">
            <a:extLst>
              <a:ext uri="{FF2B5EF4-FFF2-40B4-BE49-F238E27FC236}">
                <a16:creationId xmlns:a16="http://schemas.microsoft.com/office/drawing/2014/main" id="{7A55E656-B1AB-821E-3066-E701CCFF4C6F}"/>
              </a:ext>
            </a:extLst>
          </p:cNvPr>
          <p:cNvGraphicFramePr>
            <a:graphicFrameLocks noGrp="1"/>
          </p:cNvGraphicFramePr>
          <p:nvPr>
            <p:extLst>
              <p:ext uri="{D42A27DB-BD31-4B8C-83A1-F6EECF244321}">
                <p14:modId xmlns:p14="http://schemas.microsoft.com/office/powerpoint/2010/main" val="4125314763"/>
              </p:ext>
            </p:extLst>
          </p:nvPr>
        </p:nvGraphicFramePr>
        <p:xfrm>
          <a:off x="304800" y="2181860"/>
          <a:ext cx="939800" cy="2494280"/>
        </p:xfrm>
        <a:graphic>
          <a:graphicData uri="http://schemas.openxmlformats.org/drawingml/2006/table">
            <a:tbl>
              <a:tblPr firstRow="1" bandRow="1">
                <a:tableStyleId>{8FD4443E-F989-4FC4-A0C8-D5A2AF1F390B}</a:tableStyleId>
              </a:tblPr>
              <a:tblGrid>
                <a:gridCol w="939800">
                  <a:extLst>
                    <a:ext uri="{9D8B030D-6E8A-4147-A177-3AD203B41FA5}">
                      <a16:colId xmlns:a16="http://schemas.microsoft.com/office/drawing/2014/main" val="3196353558"/>
                    </a:ext>
                  </a:extLst>
                </a:gridCol>
              </a:tblGrid>
              <a:tr h="370840">
                <a:tc>
                  <a:txBody>
                    <a:bodyPr/>
                    <a:lstStyle/>
                    <a:p>
                      <a:pPr algn="ctr"/>
                      <a:r>
                        <a:rPr lang="en-US" dirty="0"/>
                        <a:t>AVG</a:t>
                      </a:r>
                    </a:p>
                    <a:p>
                      <a:pPr algn="ctr"/>
                      <a:r>
                        <a:rPr lang="en-US" dirty="0"/>
                        <a:t>AGE</a:t>
                      </a:r>
                    </a:p>
                  </a:txBody>
                  <a:tcPr>
                    <a:solidFill>
                      <a:srgbClr val="FF0000"/>
                    </a:solidFill>
                  </a:tcPr>
                </a:tc>
                <a:extLst>
                  <a:ext uri="{0D108BD9-81ED-4DB2-BD59-A6C34878D82A}">
                    <a16:rowId xmlns:a16="http://schemas.microsoft.com/office/drawing/2014/main" val="3106728739"/>
                  </a:ext>
                </a:extLst>
              </a:tr>
              <a:tr h="370840">
                <a:tc>
                  <a:txBody>
                    <a:bodyPr/>
                    <a:lstStyle/>
                    <a:p>
                      <a:pPr algn="ctr"/>
                      <a:r>
                        <a:rPr lang="en-US" dirty="0">
                          <a:latin typeface="+mj-lt"/>
                        </a:rPr>
                        <a:t>51.5</a:t>
                      </a:r>
                    </a:p>
                  </a:txBody>
                  <a:tcPr>
                    <a:solidFill>
                      <a:srgbClr val="FCB092"/>
                    </a:solidFill>
                  </a:tcPr>
                </a:tc>
                <a:extLst>
                  <a:ext uri="{0D108BD9-81ED-4DB2-BD59-A6C34878D82A}">
                    <a16:rowId xmlns:a16="http://schemas.microsoft.com/office/drawing/2014/main" val="3240841992"/>
                  </a:ext>
                </a:extLst>
              </a:tr>
              <a:tr h="370840">
                <a:tc>
                  <a:txBody>
                    <a:bodyPr/>
                    <a:lstStyle/>
                    <a:p>
                      <a:pPr algn="ctr"/>
                      <a:r>
                        <a:rPr lang="en-US" dirty="0">
                          <a:latin typeface="+mj-lt"/>
                        </a:rPr>
                        <a:t>46.5</a:t>
                      </a:r>
                    </a:p>
                  </a:txBody>
                  <a:tcPr>
                    <a:solidFill>
                      <a:srgbClr val="FA8354"/>
                    </a:solidFill>
                  </a:tcPr>
                </a:tc>
                <a:extLst>
                  <a:ext uri="{0D108BD9-81ED-4DB2-BD59-A6C34878D82A}">
                    <a16:rowId xmlns:a16="http://schemas.microsoft.com/office/drawing/2014/main" val="3556514707"/>
                  </a:ext>
                </a:extLst>
              </a:tr>
              <a:tr h="370840">
                <a:tc>
                  <a:txBody>
                    <a:bodyPr/>
                    <a:lstStyle/>
                    <a:p>
                      <a:pPr algn="ctr"/>
                      <a:r>
                        <a:rPr lang="en-US" dirty="0">
                          <a:latin typeface="+mj-lt"/>
                        </a:rPr>
                        <a:t>45</a:t>
                      </a:r>
                    </a:p>
                  </a:txBody>
                  <a:tcPr>
                    <a:solidFill>
                      <a:srgbClr val="FCB092"/>
                    </a:solidFill>
                  </a:tcPr>
                </a:tc>
                <a:extLst>
                  <a:ext uri="{0D108BD9-81ED-4DB2-BD59-A6C34878D82A}">
                    <a16:rowId xmlns:a16="http://schemas.microsoft.com/office/drawing/2014/main" val="3962201230"/>
                  </a:ext>
                </a:extLst>
              </a:tr>
              <a:tr h="370840">
                <a:tc>
                  <a:txBody>
                    <a:bodyPr/>
                    <a:lstStyle/>
                    <a:p>
                      <a:pPr algn="ctr"/>
                      <a:r>
                        <a:rPr lang="en-US" dirty="0">
                          <a:latin typeface="+mj-lt"/>
                        </a:rPr>
                        <a:t>49</a:t>
                      </a:r>
                    </a:p>
                  </a:txBody>
                  <a:tcPr>
                    <a:solidFill>
                      <a:srgbClr val="FA8354"/>
                    </a:solidFill>
                  </a:tcPr>
                </a:tc>
                <a:extLst>
                  <a:ext uri="{0D108BD9-81ED-4DB2-BD59-A6C34878D82A}">
                    <a16:rowId xmlns:a16="http://schemas.microsoft.com/office/drawing/2014/main" val="3906120485"/>
                  </a:ext>
                </a:extLst>
              </a:tr>
              <a:tr h="370840">
                <a:tc>
                  <a:txBody>
                    <a:bodyPr/>
                    <a:lstStyle/>
                    <a:p>
                      <a:pPr algn="ctr"/>
                      <a:r>
                        <a:rPr lang="en-US" dirty="0">
                          <a:latin typeface="+mj-lt"/>
                        </a:rPr>
                        <a:t>54</a:t>
                      </a:r>
                    </a:p>
                  </a:txBody>
                  <a:tcPr>
                    <a:solidFill>
                      <a:srgbClr val="FCB092"/>
                    </a:solidFill>
                  </a:tcPr>
                </a:tc>
                <a:extLst>
                  <a:ext uri="{0D108BD9-81ED-4DB2-BD59-A6C34878D82A}">
                    <a16:rowId xmlns:a16="http://schemas.microsoft.com/office/drawing/2014/main" val="2027055220"/>
                  </a:ext>
                </a:extLst>
              </a:tr>
            </a:tbl>
          </a:graphicData>
        </a:graphic>
      </p:graphicFrame>
      <p:sp>
        <p:nvSpPr>
          <p:cNvPr id="11" name="TextBox 10">
            <a:extLst>
              <a:ext uri="{FF2B5EF4-FFF2-40B4-BE49-F238E27FC236}">
                <a16:creationId xmlns:a16="http://schemas.microsoft.com/office/drawing/2014/main" id="{348235D5-DB95-8AE8-0252-F726307E34AF}"/>
              </a:ext>
            </a:extLst>
          </p:cNvPr>
          <p:cNvSpPr txBox="1"/>
          <p:nvPr/>
        </p:nvSpPr>
        <p:spPr>
          <a:xfrm>
            <a:off x="2286000" y="4953000"/>
            <a:ext cx="8077200" cy="369332"/>
          </a:xfrm>
          <a:prstGeom prst="rect">
            <a:avLst/>
          </a:prstGeom>
          <a:noFill/>
        </p:spPr>
        <p:txBody>
          <a:bodyPr wrap="square">
            <a:spAutoFit/>
          </a:bodyPr>
          <a:lstStyle/>
          <a:p>
            <a:r>
              <a:rPr lang="en-US" dirty="0">
                <a:hlinkClick r:id="rId2"/>
              </a:rPr>
              <a:t>Bowen Center for Health Workforce Research and Policy | IU School of Medicine</a:t>
            </a:r>
            <a:endParaRPr lang="en-US" dirty="0"/>
          </a:p>
        </p:txBody>
      </p:sp>
    </p:spTree>
    <p:extLst>
      <p:ext uri="{BB962C8B-B14F-4D97-AF65-F5344CB8AC3E}">
        <p14:creationId xmlns:p14="http://schemas.microsoft.com/office/powerpoint/2010/main" val="19632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A7EF8-80B9-4120-A37C-F3D3A1F2B8AF}"/>
              </a:ext>
            </a:extLst>
          </p:cNvPr>
          <p:cNvSpPr>
            <a:spLocks noGrp="1"/>
          </p:cNvSpPr>
          <p:nvPr>
            <p:ph type="title"/>
          </p:nvPr>
        </p:nvSpPr>
        <p:spPr/>
        <p:txBody>
          <a:bodyPr/>
          <a:lstStyle/>
          <a:p>
            <a:r>
              <a:rPr lang="en-US" dirty="0"/>
              <a:t>Barriers &amp; WF impact</a:t>
            </a:r>
          </a:p>
        </p:txBody>
      </p:sp>
      <p:sp>
        <p:nvSpPr>
          <p:cNvPr id="8" name="Content Placeholder 7">
            <a:extLst>
              <a:ext uri="{FF2B5EF4-FFF2-40B4-BE49-F238E27FC236}">
                <a16:creationId xmlns:a16="http://schemas.microsoft.com/office/drawing/2014/main" id="{8011E9F0-BBF4-40D5-BCD9-A9BE182F6BED}"/>
              </a:ext>
            </a:extLst>
          </p:cNvPr>
          <p:cNvSpPr>
            <a:spLocks noGrp="1"/>
          </p:cNvSpPr>
          <p:nvPr>
            <p:ph sz="half" idx="2"/>
          </p:nvPr>
        </p:nvSpPr>
        <p:spPr>
          <a:xfrm>
            <a:off x="602942" y="2044520"/>
            <a:ext cx="10972800" cy="3951287"/>
          </a:xfrm>
        </p:spPr>
        <p:txBody>
          <a:bodyPr>
            <a:normAutofit/>
          </a:bodyPr>
          <a:lstStyle/>
          <a:p>
            <a:r>
              <a:rPr lang="en-US" dirty="0"/>
              <a:t>Access to mental health care is not equal or equitable across all populations</a:t>
            </a:r>
          </a:p>
          <a:p>
            <a:pPr lvl="1"/>
            <a:r>
              <a:rPr lang="en-US" dirty="0"/>
              <a:t>BIPOC</a:t>
            </a:r>
          </a:p>
          <a:p>
            <a:pPr lvl="1"/>
            <a:r>
              <a:rPr lang="en-US" dirty="0"/>
              <a:t>LGBTQ+</a:t>
            </a:r>
          </a:p>
          <a:p>
            <a:pPr lvl="1"/>
            <a:r>
              <a:rPr lang="en-US" dirty="0"/>
              <a:t>Rural</a:t>
            </a:r>
          </a:p>
          <a:p>
            <a:pPr lvl="1"/>
            <a:r>
              <a:rPr lang="en-US" dirty="0"/>
              <a:t>Linguistically diverse</a:t>
            </a:r>
          </a:p>
          <a:p>
            <a:r>
              <a:rPr lang="en-US" dirty="0"/>
              <a:t>Multiple factors can impact an individuals’ access to mental health care</a:t>
            </a:r>
          </a:p>
          <a:p>
            <a:pPr lvl="1"/>
            <a:r>
              <a:rPr lang="en-US" dirty="0"/>
              <a:t>Stigma</a:t>
            </a:r>
          </a:p>
          <a:p>
            <a:pPr lvl="1"/>
            <a:r>
              <a:rPr lang="en-US" dirty="0"/>
              <a:t>General distrust of the healthcare system</a:t>
            </a:r>
          </a:p>
          <a:p>
            <a:pPr lvl="1"/>
            <a:r>
              <a:rPr lang="en-US" dirty="0"/>
              <a:t>Lack of culturally competent providers, insurance plans, and other resources</a:t>
            </a:r>
          </a:p>
          <a:p>
            <a:endParaRPr lang="en-US" dirty="0"/>
          </a:p>
        </p:txBody>
      </p:sp>
      <p:sp>
        <p:nvSpPr>
          <p:cNvPr id="12" name="Slide Number Placeholder 11">
            <a:extLst>
              <a:ext uri="{FF2B5EF4-FFF2-40B4-BE49-F238E27FC236}">
                <a16:creationId xmlns:a16="http://schemas.microsoft.com/office/drawing/2014/main" id="{71B31108-454A-4983-9BC5-BE7DED7C0738}"/>
              </a:ext>
            </a:extLst>
          </p:cNvPr>
          <p:cNvSpPr>
            <a:spLocks noGrp="1"/>
          </p:cNvSpPr>
          <p:nvPr>
            <p:ph type="sldNum" sz="quarter" idx="10"/>
          </p:nvPr>
        </p:nvSpPr>
        <p:spPr/>
        <p:txBody>
          <a:bodyPr/>
          <a:lstStyle/>
          <a:p>
            <a:fld id="{4F666A87-0DF7-4A5C-B8B2-4E7F7417BA6B}" type="slidenum">
              <a:rPr lang="en-US" smtClean="0"/>
              <a:pPr/>
              <a:t>9</a:t>
            </a:fld>
            <a:endParaRPr lang="en-US" dirty="0"/>
          </a:p>
        </p:txBody>
      </p:sp>
      <p:sp>
        <p:nvSpPr>
          <p:cNvPr id="3" name="Text Placeholder 2">
            <a:extLst>
              <a:ext uri="{FF2B5EF4-FFF2-40B4-BE49-F238E27FC236}">
                <a16:creationId xmlns:a16="http://schemas.microsoft.com/office/drawing/2014/main" id="{BEC517B3-CCBA-8485-421C-FE9DE7B0DA81}"/>
              </a:ext>
            </a:extLst>
          </p:cNvPr>
          <p:cNvSpPr>
            <a:spLocks noGrp="1"/>
          </p:cNvSpPr>
          <p:nvPr>
            <p:ph type="body" idx="1"/>
          </p:nvPr>
        </p:nvSpPr>
        <p:spPr>
          <a:xfrm>
            <a:off x="609600" y="1295400"/>
            <a:ext cx="11125200" cy="639762"/>
          </a:xfrm>
        </p:spPr>
        <p:txBody>
          <a:bodyPr/>
          <a:lstStyle/>
          <a:p>
            <a:r>
              <a:rPr lang="en-US" dirty="0"/>
              <a:t>Who / How / Why’s of Care ACCESS</a:t>
            </a:r>
          </a:p>
        </p:txBody>
      </p:sp>
    </p:spTree>
    <p:extLst>
      <p:ext uri="{BB962C8B-B14F-4D97-AF65-F5344CB8AC3E}">
        <p14:creationId xmlns:p14="http://schemas.microsoft.com/office/powerpoint/2010/main" val="2257718053"/>
      </p:ext>
    </p:extLst>
  </p:cSld>
  <p:clrMapOvr>
    <a:masterClrMapping/>
  </p:clrMapOvr>
</p:sld>
</file>

<file path=ppt/theme/theme1.xml><?xml version="1.0" encoding="utf-8"?>
<a:theme xmlns:a="http://schemas.openxmlformats.org/drawingml/2006/main" name="FSSA-Style3">
  <a:themeElements>
    <a:clrScheme name="FSSA">
      <a:dk1>
        <a:sysClr val="windowText" lastClr="000000"/>
      </a:dk1>
      <a:lt1>
        <a:sysClr val="window" lastClr="FFFFFF"/>
      </a:lt1>
      <a:dk2>
        <a:srgbClr val="44546A"/>
      </a:dk2>
      <a:lt2>
        <a:srgbClr val="E7E6E6"/>
      </a:lt2>
      <a:accent1>
        <a:srgbClr val="008C5B"/>
      </a:accent1>
      <a:accent2>
        <a:srgbClr val="265F92"/>
      </a:accent2>
      <a:accent3>
        <a:srgbClr val="77787B"/>
      </a:accent3>
      <a:accent4>
        <a:srgbClr val="BED738"/>
      </a:accent4>
      <a:accent5>
        <a:srgbClr val="FFD100"/>
      </a:accent5>
      <a:accent6>
        <a:srgbClr val="002E6D"/>
      </a:accent6>
      <a:hlink>
        <a:srgbClr val="0563C1"/>
      </a:hlink>
      <a:folHlink>
        <a:srgbClr val="954F72"/>
      </a:folHlink>
    </a:clrScheme>
    <a:fontScheme name="FSSA">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lgn="r">
          <a:defRPr sz="3600" b="0" dirty="0" smtClean="0">
            <a:solidFill>
              <a:schemeClr val="tx1"/>
            </a:solidFill>
          </a:defRPr>
        </a:defPPr>
      </a:lstStyle>
    </a:txDef>
  </a:objectDefaults>
  <a:extraClrSchemeLst/>
  <a:extLst>
    <a:ext uri="{05A4C25C-085E-4340-85A3-A5531E510DB2}">
      <thm15:themeFamily xmlns:thm15="http://schemas.microsoft.com/office/thememl/2012/main" name="FSSA-Style03" id="{35E16D7B-3C0B-48F6-9A74-6E39995D2027}" vid="{FE981E90-BC2B-495E-A7FB-158D119F4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498490C551CC41A20B7E2B3FADECC9" ma:contentTypeVersion="3" ma:contentTypeDescription="Create a new document." ma:contentTypeScope="" ma:versionID="7ac9a017c0ca31dbc4d12fc73e2c84eb">
  <xsd:schema xmlns:xsd="http://www.w3.org/2001/XMLSchema" xmlns:xs="http://www.w3.org/2001/XMLSchema" xmlns:p="http://schemas.microsoft.com/office/2006/metadata/properties" xmlns:ns1="http://schemas.microsoft.com/sharepoint/v3" targetNamespace="http://schemas.microsoft.com/office/2006/metadata/properties" ma:root="true" ma:fieldsID="3cc0ea3fa8f52873386242d9791a58d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FA2B5A-33BC-49F9-876B-699E3E467060}">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4B8E344-B020-44A0-819E-B6860E61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A33BAC-8770-453D-BF5D-A79D3693F7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FSSA-Style-002</Template>
  <TotalTime>7979</TotalTime>
  <Words>1551</Words>
  <Application>Microsoft Office PowerPoint</Application>
  <PresentationFormat>Widescreen</PresentationFormat>
  <Paragraphs>234</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Symbol</vt:lpstr>
      <vt:lpstr>Times New Roman</vt:lpstr>
      <vt:lpstr>Trebuchet MS</vt:lpstr>
      <vt:lpstr>Wingdings</vt:lpstr>
      <vt:lpstr>FSSA-Style3</vt:lpstr>
      <vt:lpstr>Strategies in Capacity Building for          Innovative and Equitable Mental Health  Workforce </vt:lpstr>
      <vt:lpstr>Initiate a culture of support and collaboration  Introduce a broader context for discussion of workforce strategy and solutions  Review common themes in contemporary workforce development and how they may relate to Indiana’s behavioral health workforce needs  Provide an update regarding DMHA workforce effort and initiatives  </vt:lpstr>
      <vt:lpstr>PowerPoint Presentation</vt:lpstr>
      <vt:lpstr>PowerPoint Presentation</vt:lpstr>
      <vt:lpstr>PowerPoint Presentation</vt:lpstr>
      <vt:lpstr>Barriers &amp; WF impact</vt:lpstr>
      <vt:lpstr>PowerPoint Presentation</vt:lpstr>
      <vt:lpstr>Barriers &amp; WF Impact</vt:lpstr>
      <vt:lpstr>Barriers &amp; WF impact</vt:lpstr>
      <vt:lpstr>Barriers &amp; WF Impact</vt:lpstr>
      <vt:lpstr>PowerPoint Presentation</vt:lpstr>
      <vt:lpstr>PowerPoint Presentation</vt:lpstr>
      <vt:lpstr>PowerPoint Presentation</vt:lpstr>
      <vt:lpstr>Strategies &amp; Recommendations</vt:lpstr>
      <vt:lpstr>PowerPoint Presentation</vt:lpstr>
      <vt:lpstr>Strategies &amp; Recommendations</vt:lpstr>
      <vt:lpstr>Strategies &amp; Recommendations</vt:lpstr>
      <vt:lpstr>Strategies &amp; Recommendations</vt:lpstr>
      <vt:lpstr>Workforce Development and the  CCBHC Model </vt:lpstr>
      <vt:lpstr>Development and the  988 Crisis Response System</vt:lpstr>
      <vt:lpstr>DMHA Work in Progress</vt:lpstr>
      <vt:lpstr>For additional information:</vt:lpstr>
    </vt:vector>
  </TitlesOfParts>
  <Company>Indiana Family and Social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Inkenbrandt, Alan L</dc:creator>
  <cp:keywords>FSSA</cp:keywords>
  <dc:description>Slide show</dc:description>
  <cp:lastModifiedBy>Woodward, Gina L</cp:lastModifiedBy>
  <cp:revision>2</cp:revision>
  <dcterms:created xsi:type="dcterms:W3CDTF">2021-10-08T18:09:23Z</dcterms:created>
  <dcterms:modified xsi:type="dcterms:W3CDTF">2023-05-08T18:38:43Z</dcterms:modified>
  <cp:category>State of Indiana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0x0101005A498490C551CC41A20B7E2B3FADECC9</vt:lpwstr>
  </property>
  <property fmtid="{D5CDD505-2E9C-101B-9397-08002B2CF9AE}" pid="3" name="Order">
    <vt:r8>900</vt:r8>
  </property>
  <property fmtid="{D5CDD505-2E9C-101B-9397-08002B2CF9AE}" pid="4" name="xd_ProgID">
    <vt:lpwstr/>
  </property>
  <property fmtid="{D5CDD505-2E9C-101B-9397-08002B2CF9AE}" pid="5" name="TemplateUrl">
    <vt:lpwstr/>
  </property>
</Properties>
</file>