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67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70" r:id="rId14"/>
    <p:sldId id="273" r:id="rId15"/>
    <p:sldId id="274" r:id="rId16"/>
    <p:sldId id="275" r:id="rId17"/>
    <p:sldId id="271" r:id="rId18"/>
    <p:sldId id="276" r:id="rId19"/>
    <p:sldId id="272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B899C-0839-4221-91DF-32C259270500}" v="554" dt="2023-02-02T15:57:0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entalhealth/learn/index.htm#:~:text=What%20is%20mental%20health%3F,others%2C%20and%20make%20healthy%20choices" TargetMode="External"/><Relationship Id="rId2" Type="http://schemas.openxmlformats.org/officeDocument/2006/relationships/hyperlink" Target="https://www.nami.org/Blogs/NAMI-Blog/July-2019/Mental-Health-Challenges-in-Immigrant-Commun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9163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9592" y="2031964"/>
            <a:ext cx="7150676" cy="29603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 flipH="1">
            <a:off x="4301838" y="3512128"/>
            <a:ext cx="7888430" cy="207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1687" y="2038367"/>
            <a:ext cx="5437223" cy="14050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w Cen MT"/>
              </a:rPr>
              <a:t>Cultural Competency and Mental Health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267" y="3712982"/>
            <a:ext cx="5798991" cy="109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Corbel"/>
              </a:rPr>
              <a:t>Immigrant and Refugee Population</a:t>
            </a:r>
          </a:p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5" y="4596531"/>
            <a:ext cx="2721705" cy="20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Clinical intervention methods with focus on indigenous healing</a:t>
            </a:r>
          </a:p>
          <a:p>
            <a:r>
              <a:rPr lang="en-US" dirty="0">
                <a:latin typeface="Corbel"/>
              </a:rPr>
              <a:t>Send clear verbal and non-verbal message appropriately</a:t>
            </a:r>
          </a:p>
          <a:p>
            <a:r>
              <a:rPr lang="en-US" dirty="0">
                <a:latin typeface="Corbel"/>
              </a:rPr>
              <a:t>Institutional intervention methods as needed</a:t>
            </a:r>
          </a:p>
          <a:p>
            <a:r>
              <a:rPr lang="en-US" dirty="0">
                <a:latin typeface="Corbel"/>
              </a:rPr>
              <a:t>Active systemic focus; helping roles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Application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28304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" y="0"/>
            <a:ext cx="12205250" cy="687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67" y="5181361"/>
            <a:ext cx="1715295" cy="1288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19505"/>
            <a:ext cx="7150676" cy="29603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" y="5181361"/>
            <a:ext cx="7895004" cy="3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7" y="3507919"/>
            <a:ext cx="6422169" cy="15917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w Cen MT"/>
              </a:rPr>
              <a:t>Systemic Intervention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6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Active helping style</a:t>
            </a:r>
          </a:p>
          <a:p>
            <a:r>
              <a:rPr lang="en-US" dirty="0">
                <a:latin typeface="Corbel"/>
              </a:rPr>
              <a:t>Community based or in-home services</a:t>
            </a:r>
            <a:endParaRPr lang="en-US" dirty="0"/>
          </a:p>
          <a:p>
            <a:r>
              <a:rPr lang="en-US" dirty="0">
                <a:latin typeface="Corbel"/>
              </a:rPr>
              <a:t>Change environmental conditions not client</a:t>
            </a:r>
          </a:p>
          <a:p>
            <a:r>
              <a:rPr lang="en-US" dirty="0">
                <a:latin typeface="Corbel"/>
              </a:rPr>
              <a:t>Clients encountering problems; they are not problems</a:t>
            </a:r>
            <a:endParaRPr lang="en-US" dirty="0"/>
          </a:p>
          <a:p>
            <a:r>
              <a:rPr lang="en-US" dirty="0">
                <a:latin typeface="Corbel"/>
              </a:rPr>
              <a:t>Prevention over remediation</a:t>
            </a:r>
            <a:endParaRPr lang="en-US" dirty="0"/>
          </a:p>
          <a:p>
            <a:r>
              <a:rPr lang="en-US" dirty="0">
                <a:latin typeface="Corbel"/>
              </a:rPr>
              <a:t>More responsibility over course and outcome</a:t>
            </a:r>
          </a:p>
          <a:p>
            <a:r>
              <a:rPr lang="en-US" dirty="0">
                <a:latin typeface="Corbel"/>
              </a:rPr>
              <a:t>Unshared assumptions leading to barriers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Application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163020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-12787"/>
            <a:ext cx="12205250" cy="687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67" y="5181361"/>
            <a:ext cx="1715295" cy="1288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619505"/>
            <a:ext cx="7150676" cy="29603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" y="5181361"/>
            <a:ext cx="7895004" cy="3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14" y="4453481"/>
            <a:ext cx="6350283" cy="15917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w Cen MT"/>
              </a:rPr>
              <a:t>What do we mean by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391822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2" indent="-342900"/>
            <a:r>
              <a:rPr lang="en-US" sz="2800" dirty="0">
                <a:latin typeface="Corbel"/>
                <a:ea typeface="+mn-lt"/>
                <a:cs typeface="+mn-lt"/>
              </a:rPr>
              <a:t>Emotional, psychological and social well-being</a:t>
            </a:r>
            <a:endParaRPr lang="en-US" sz="2800">
              <a:latin typeface="Corbel"/>
              <a:cs typeface="Calibri" panose="020F0502020204030204"/>
            </a:endParaRPr>
          </a:p>
          <a:p>
            <a:pPr marL="342900" lvl="2" indent="-342900"/>
            <a:r>
              <a:rPr lang="en-US" sz="2800" dirty="0">
                <a:latin typeface="Corbel"/>
                <a:ea typeface="+mn-lt"/>
                <a:cs typeface="+mn-lt"/>
              </a:rPr>
              <a:t>Thinking plus feeling plus acting and how everything works together</a:t>
            </a:r>
          </a:p>
          <a:p>
            <a:pPr marL="342900" lvl="2" indent="-342900"/>
            <a:r>
              <a:rPr lang="en-US" sz="2800" dirty="0">
                <a:latin typeface="Corbel"/>
                <a:ea typeface="+mn-lt"/>
                <a:cs typeface="+mn-lt"/>
              </a:rPr>
              <a:t>How one handles stress, relates to others and their ability to make healthy choices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As Defined by the CDC...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410802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00050" lvl="2" indent="-400050"/>
            <a:r>
              <a:rPr lang="en-US" sz="2800" dirty="0">
                <a:ea typeface="+mn-lt"/>
                <a:cs typeface="+mn-lt"/>
              </a:rPr>
              <a:t>Early adverse life experiences</a:t>
            </a:r>
            <a:endParaRPr lang="en-US">
              <a:cs typeface="Calibri" panose="020F0502020204030204"/>
            </a:endParaRPr>
          </a:p>
          <a:p>
            <a:pPr marL="342900" lvl="3" indent="400050"/>
            <a:r>
              <a:rPr lang="en-US" sz="2800" dirty="0">
                <a:ea typeface="+mn-lt"/>
                <a:cs typeface="+mn-lt"/>
              </a:rPr>
              <a:t>Trauma</a:t>
            </a:r>
          </a:p>
          <a:p>
            <a:pPr marL="342900" lvl="3" indent="400050"/>
            <a:r>
              <a:rPr lang="en-US" sz="2800" dirty="0">
                <a:ea typeface="+mn-lt"/>
                <a:cs typeface="+mn-lt"/>
              </a:rPr>
              <a:t>Abuse</a:t>
            </a:r>
          </a:p>
          <a:p>
            <a:pPr marL="342900" lvl="3" indent="400050"/>
            <a:r>
              <a:rPr lang="en-US" sz="2800" dirty="0">
                <a:ea typeface="+mn-lt"/>
                <a:cs typeface="+mn-lt"/>
              </a:rPr>
              <a:t>Use of alcohol or drugs</a:t>
            </a:r>
          </a:p>
          <a:p>
            <a:pPr marL="342900" lvl="3" indent="400050"/>
            <a:r>
              <a:rPr lang="en-US" sz="2800" dirty="0">
                <a:ea typeface="+mn-lt"/>
                <a:cs typeface="+mn-lt"/>
              </a:rPr>
              <a:t>Feeling lonely or isolated</a:t>
            </a:r>
          </a:p>
          <a:p>
            <a:pPr marL="342900" lvl="2" indent="400050"/>
            <a:endParaRPr lang="en-US" sz="2800" dirty="0">
              <a:latin typeface="Corbel"/>
              <a:ea typeface="+mn-lt"/>
              <a:cs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Predisposing Factors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248802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812"/>
            <a:ext cx="10515600" cy="46171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71500" lvl="2" indent="-457200"/>
            <a:r>
              <a:rPr lang="en-US" sz="2800" dirty="0">
                <a:latin typeface="Corbel"/>
                <a:ea typeface="+mn-lt"/>
                <a:cs typeface="+mn-lt"/>
              </a:rPr>
              <a:t>Language access</a:t>
            </a:r>
            <a:endParaRPr lang="en-US" dirty="0">
              <a:latin typeface="Corbel"/>
              <a:cs typeface="Calibri" panose="020F0502020204030204"/>
            </a:endParaRPr>
          </a:p>
          <a:p>
            <a:pPr marL="1028700" lvl="4"/>
            <a:r>
              <a:rPr lang="en-US" sz="2000" dirty="0">
                <a:latin typeface="Corbel"/>
                <a:ea typeface="+mn-lt"/>
                <a:cs typeface="+mn-lt"/>
              </a:rPr>
              <a:t>Not enough providers available in native languages</a:t>
            </a:r>
          </a:p>
          <a:p>
            <a:pPr marL="1028700" lvl="5"/>
            <a:r>
              <a:rPr lang="en-US" sz="2000" dirty="0">
                <a:latin typeface="Corbel"/>
                <a:ea typeface="+mn-lt"/>
                <a:cs typeface="+mn-lt"/>
              </a:rPr>
              <a:t>Untrained or under-trained interpreters</a:t>
            </a:r>
          </a:p>
          <a:p>
            <a:pPr marL="571500" lvl="4" indent="-457200"/>
            <a:r>
              <a:rPr lang="en-US" sz="2600" dirty="0">
                <a:latin typeface="Corbel"/>
                <a:ea typeface="+mn-lt"/>
                <a:cs typeface="+mn-lt"/>
              </a:rPr>
              <a:t>Access to quality health care</a:t>
            </a:r>
            <a:endParaRPr lang="en-US">
              <a:latin typeface="Corbel"/>
              <a:cs typeface="Calibri" panose="020F0502020204030204"/>
            </a:endParaRPr>
          </a:p>
          <a:p>
            <a:pPr marL="1028700" lvl="5"/>
            <a:r>
              <a:rPr lang="en-US" sz="2000" dirty="0">
                <a:latin typeface="Corbel"/>
                <a:ea typeface="+mn-lt"/>
                <a:cs typeface="+mn-lt"/>
              </a:rPr>
              <a:t>Uninsured or underinsured populations</a:t>
            </a:r>
          </a:p>
          <a:p>
            <a:pPr marL="1028700" lvl="4"/>
            <a:r>
              <a:rPr lang="en-US" sz="2000" dirty="0">
                <a:latin typeface="Corbel"/>
                <a:ea typeface="+mn-lt"/>
                <a:cs typeface="+mn-lt"/>
              </a:rPr>
              <a:t>Mental health often being categorized as a specialty and not primary care</a:t>
            </a:r>
          </a:p>
          <a:p>
            <a:pPr marL="571500" lvl="2" indent="-457200"/>
            <a:r>
              <a:rPr lang="en-US" sz="2800" dirty="0">
                <a:latin typeface="Corbel"/>
                <a:ea typeface="+mn-lt"/>
                <a:cs typeface="+mn-lt"/>
              </a:rPr>
              <a:t>Isolation from their support systems</a:t>
            </a:r>
          </a:p>
          <a:p>
            <a:pPr marL="1028700" lvl="3"/>
            <a:r>
              <a:rPr lang="en-US" sz="2000" dirty="0">
                <a:latin typeface="Corbel"/>
                <a:ea typeface="+mn-lt"/>
                <a:cs typeface="+mn-lt"/>
              </a:rPr>
              <a:t>Immigrants and refugee families are often far away from their families and social circles that could have provided support</a:t>
            </a:r>
          </a:p>
          <a:p>
            <a:pPr marL="571500" lvl="2" indent="-457200"/>
            <a:r>
              <a:rPr lang="en-US" sz="2800" dirty="0">
                <a:latin typeface="Corbel"/>
                <a:ea typeface="+mn-lt"/>
                <a:cs typeface="+mn-lt"/>
              </a:rPr>
              <a:t>Countries in states of emergency</a:t>
            </a:r>
          </a:p>
          <a:p>
            <a:pPr marL="1028700" lvl="4"/>
            <a:r>
              <a:rPr lang="en-US" sz="2000" dirty="0">
                <a:latin typeface="Corbel"/>
                <a:ea typeface="+mn-lt"/>
                <a:cs typeface="+mn-lt"/>
              </a:rPr>
              <a:t>Needing to flee for their life</a:t>
            </a:r>
          </a:p>
          <a:p>
            <a:pPr marL="1028700" lvl="4"/>
            <a:r>
              <a:rPr lang="en-US" sz="2000" dirty="0">
                <a:latin typeface="Corbel"/>
                <a:ea typeface="+mn-lt"/>
                <a:cs typeface="+mn-lt"/>
              </a:rPr>
              <a:t>Immigration obstacles depending on country of origin</a:t>
            </a:r>
          </a:p>
          <a:p>
            <a:pPr marL="571500" lvl="2" indent="-457200"/>
            <a:r>
              <a:rPr lang="en-US" sz="2800" dirty="0">
                <a:latin typeface="Corbel"/>
                <a:ea typeface="+mn-lt"/>
                <a:cs typeface="+mn-lt"/>
              </a:rPr>
              <a:t>Economic state of the countries of origin</a:t>
            </a:r>
          </a:p>
          <a:p>
            <a:pPr marL="1028700" lvl="4"/>
            <a:r>
              <a:rPr lang="en-US" sz="2000" dirty="0">
                <a:latin typeface="Corbel"/>
                <a:ea typeface="+mn-lt"/>
                <a:cs typeface="+mn-lt"/>
              </a:rPr>
              <a:t>Country’s health care systems in shambles because of government unrest</a:t>
            </a:r>
          </a:p>
          <a:p>
            <a:pPr marL="114300" lvl="2" indent="0">
              <a:buNone/>
            </a:pPr>
            <a:endParaRPr lang="en-US" sz="2800" dirty="0">
              <a:latin typeface="Corbel"/>
              <a:ea typeface="+mn-lt"/>
              <a:cs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0266" cy="1353785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Tw Cen MT"/>
              </a:rPr>
              <a:t>Specific Obstacles for Immigrants and Refugees</a:t>
            </a:r>
            <a:endParaRPr lang="en-US" sz="4300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325036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" y="0"/>
            <a:ext cx="12205250" cy="687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67" y="5181361"/>
            <a:ext cx="1715295" cy="1288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619505"/>
            <a:ext cx="7150676" cy="29603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" y="5181361"/>
            <a:ext cx="7895004" cy="3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5" y="2639929"/>
            <a:ext cx="7069149" cy="3475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/>
              </a:rPr>
              <a:t>Respect for Mental </a:t>
            </a:r>
            <a:r>
              <a:rPr lang="en-US">
                <a:solidFill>
                  <a:schemeClr val="bg1"/>
                </a:solidFill>
                <a:latin typeface="Tw Cen MT"/>
              </a:rPr>
              <a:t>Health being Health</a:t>
            </a:r>
          </a:p>
        </p:txBody>
      </p:sp>
    </p:spTree>
    <p:extLst>
      <p:ext uri="{BB962C8B-B14F-4D97-AF65-F5344CB8AC3E}">
        <p14:creationId xmlns:p14="http://schemas.microsoft.com/office/powerpoint/2010/main" val="399258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927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8600" lvl="1"/>
            <a:r>
              <a:rPr lang="en-US" sz="2800" dirty="0">
                <a:ea typeface="+mn-lt"/>
                <a:cs typeface="+mn-lt"/>
              </a:rPr>
              <a:t>Not all cultures see mental health diagnosis as a verified medical diagnosis</a:t>
            </a:r>
          </a:p>
          <a:p>
            <a:pPr marL="457200" lvl="2"/>
            <a:r>
              <a:rPr lang="en-US" sz="2800" dirty="0">
                <a:ea typeface="+mn-lt"/>
                <a:cs typeface="+mn-lt"/>
              </a:rPr>
              <a:t>Can be viewed as optional</a:t>
            </a:r>
          </a:p>
          <a:p>
            <a:pPr marL="457200" lvl="2"/>
            <a:r>
              <a:rPr lang="en-US" sz="2800" dirty="0">
                <a:ea typeface="+mn-lt"/>
                <a:cs typeface="+mn-lt"/>
              </a:rPr>
              <a:t>Can be viewed as a “crazy” diagnosis</a:t>
            </a:r>
          </a:p>
          <a:p>
            <a:pPr marL="457200" lvl="2"/>
            <a:r>
              <a:rPr lang="en-US" sz="2800" dirty="0">
                <a:ea typeface="+mn-lt"/>
                <a:cs typeface="+mn-lt"/>
              </a:rPr>
              <a:t>Cultures could view religious practices as preferred options for treatment and/or healing</a:t>
            </a:r>
          </a:p>
          <a:p>
            <a:pPr marL="457200" lvl="2"/>
            <a:r>
              <a:rPr lang="en-US" sz="2800" dirty="0">
                <a:ea typeface="+mn-lt"/>
                <a:cs typeface="+mn-lt"/>
              </a:rPr>
              <a:t>Hesitation to take medications</a:t>
            </a:r>
          </a:p>
          <a:p>
            <a:pPr marL="457200" lvl="2"/>
            <a:r>
              <a:rPr lang="en-US" sz="2800" dirty="0">
                <a:ea typeface="+mn-lt"/>
                <a:cs typeface="+mn-lt"/>
              </a:rPr>
              <a:t>A person’s available financial resources vs. their mental health need</a:t>
            </a:r>
          </a:p>
          <a:p>
            <a:pPr marL="914400" lvl="4"/>
            <a:r>
              <a:rPr lang="en-US" sz="2000" dirty="0">
                <a:ea typeface="+mn-lt"/>
                <a:cs typeface="+mn-lt"/>
              </a:rPr>
              <a:t>Uninsured clients fear large medical bills as a result of mental health treatment</a:t>
            </a:r>
          </a:p>
          <a:p>
            <a:pPr marL="457200" lvl="2"/>
            <a:r>
              <a:rPr lang="en-US" sz="2800" dirty="0">
                <a:ea typeface="+mn-lt"/>
                <a:cs typeface="+mn-lt"/>
              </a:rPr>
              <a:t>Language access fears</a:t>
            </a:r>
          </a:p>
          <a:p>
            <a:pPr marL="914400" lvl="4"/>
            <a:r>
              <a:rPr lang="en-US" sz="2000" dirty="0">
                <a:ea typeface="+mn-lt"/>
                <a:cs typeface="+mn-lt"/>
              </a:rPr>
              <a:t>Fears of being misunderstood</a:t>
            </a:r>
          </a:p>
          <a:p>
            <a:pPr marL="914400" lvl="4"/>
            <a:r>
              <a:rPr lang="en-US" sz="2000" dirty="0">
                <a:ea typeface="+mn-lt"/>
                <a:cs typeface="+mn-lt"/>
              </a:rPr>
              <a:t>Fears of being misdiagnosed </a:t>
            </a:r>
          </a:p>
          <a:p>
            <a:pPr marL="914400" lvl="4"/>
            <a:r>
              <a:rPr lang="en-US" sz="2000" dirty="0">
                <a:ea typeface="+mn-lt"/>
                <a:cs typeface="+mn-lt"/>
              </a:rPr>
              <a:t>Community shared fears as a result of their mental health experiences</a:t>
            </a:r>
          </a:p>
          <a:p>
            <a:pPr marL="457200" lvl="3"/>
            <a:endParaRPr lang="en-US" sz="2800" dirty="0">
              <a:ea typeface="+mn-lt"/>
              <a:cs typeface="+mn-lt"/>
            </a:endParaRPr>
          </a:p>
          <a:p>
            <a:pPr marL="400050" lvl="2" indent="-171450"/>
            <a:endParaRPr lang="en-US" sz="2800" dirty="0">
              <a:ea typeface="+mn-lt"/>
              <a:cs typeface="+mn-lt"/>
            </a:endParaRPr>
          </a:p>
          <a:p>
            <a:pPr marL="342900" lvl="2" indent="-114300"/>
            <a:endParaRPr lang="en-US" sz="2800" dirty="0">
              <a:latin typeface="Corbel"/>
              <a:ea typeface="+mn-lt"/>
              <a:cs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Culture vs. Medicine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75067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" y="0"/>
            <a:ext cx="12205250" cy="687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67" y="5181361"/>
            <a:ext cx="1715295" cy="1288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19505"/>
            <a:ext cx="7150676" cy="29603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" y="5181361"/>
            <a:ext cx="7895004" cy="3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" y="4388114"/>
            <a:ext cx="6422169" cy="15917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Tw Cen MT"/>
              </a:rPr>
              <a:t>Challeges</a:t>
            </a:r>
            <a:r>
              <a:rPr lang="en-US" dirty="0">
                <a:solidFill>
                  <a:schemeClr val="bg1"/>
                </a:solidFill>
                <a:latin typeface="Tw Cen MT"/>
              </a:rPr>
              <a:t> For Providers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Blank Title and Content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/>
        </p:blipFill>
        <p:spPr>
          <a:xfrm>
            <a:off x="0" y="0"/>
            <a:ext cx="9549245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93418" y="0"/>
            <a:ext cx="4105339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492836" y="11834"/>
            <a:ext cx="3214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9991" y="1153391"/>
            <a:ext cx="38758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Amani Family Services is a private nonprofit organization serving more than 2,000 families and individuals from around the world who have made Allen County their home. </a:t>
            </a:r>
          </a:p>
          <a:p>
            <a:endParaRPr lang="en-US" sz="2000" dirty="0"/>
          </a:p>
          <a:p>
            <a:r>
              <a:rPr lang="en-US" sz="2000" dirty="0"/>
              <a:t>Formerly Crime Victim Care of Allen County, an organization founded in 2006, Amani is the only local nonprofit agency entirely devoted to serving refugee and immigrant families and individuals.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33" y="5357977"/>
            <a:ext cx="367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Amani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Peace (Kiswahili), aspirations or wishes (Arabic)</a:t>
            </a:r>
          </a:p>
        </p:txBody>
      </p:sp>
    </p:spTree>
    <p:extLst>
      <p:ext uri="{BB962C8B-B14F-4D97-AF65-F5344CB8AC3E}">
        <p14:creationId xmlns:p14="http://schemas.microsoft.com/office/powerpoint/2010/main" val="288084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86" y="1054764"/>
            <a:ext cx="10515600" cy="3943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lvl="1" indent="-342900"/>
            <a:r>
              <a:rPr lang="en-US" sz="2800" dirty="0">
                <a:ea typeface="+mn-lt"/>
                <a:cs typeface="+mn-lt"/>
              </a:rPr>
              <a:t>Proper interpretation of experiences, treatments and diagnosis</a:t>
            </a:r>
            <a:endParaRPr lang="en-US" dirty="0">
              <a:cs typeface="Calibri" panose="020F0502020204030204"/>
            </a:endParaRPr>
          </a:p>
          <a:p>
            <a:pPr marL="571500" lvl="1" indent="-342900"/>
            <a:r>
              <a:rPr lang="en-US" sz="2800" dirty="0">
                <a:ea typeface="+mn-lt"/>
                <a:cs typeface="+mn-lt"/>
              </a:rPr>
              <a:t>Misdiagnosis due to lack of understanding of symptoms as described </a:t>
            </a:r>
          </a:p>
          <a:p>
            <a:pPr marL="1028700" lvl="3" indent="-342900"/>
            <a:r>
              <a:rPr lang="en-US" sz="2000" dirty="0">
                <a:ea typeface="+mn-lt"/>
                <a:cs typeface="+mn-lt"/>
              </a:rPr>
              <a:t>May not have the proper term in their native language</a:t>
            </a:r>
          </a:p>
          <a:p>
            <a:pPr marL="1028700" lvl="3" indent="-342900"/>
            <a:r>
              <a:rPr lang="en-US" sz="2000" dirty="0">
                <a:ea typeface="+mn-lt"/>
                <a:cs typeface="+mn-lt"/>
              </a:rPr>
              <a:t>Religious belief differences</a:t>
            </a:r>
          </a:p>
          <a:p>
            <a:pPr marL="571500" lvl="1" indent="-342900"/>
            <a:r>
              <a:rPr lang="en-US" sz="2800" dirty="0">
                <a:ea typeface="+mn-lt"/>
                <a:cs typeface="+mn-lt"/>
              </a:rPr>
              <a:t>Inconsistency in attending services due to before mentioned fears</a:t>
            </a:r>
          </a:p>
          <a:p>
            <a:pPr marL="571500" lvl="1" indent="-342900"/>
            <a:r>
              <a:rPr lang="en-US" sz="2800" dirty="0">
                <a:ea typeface="+mn-lt"/>
                <a:cs typeface="+mn-lt"/>
              </a:rPr>
              <a:t>Improperly trained interpreters that do not interpret all things stated in the session or introducing their own thoughts</a:t>
            </a:r>
          </a:p>
          <a:p>
            <a:pPr marL="571500" lvl="3" indent="-342900"/>
            <a:endParaRPr lang="en-US" sz="2800" dirty="0">
              <a:ea typeface="+mn-lt"/>
              <a:cs typeface="+mn-lt"/>
            </a:endParaRPr>
          </a:p>
          <a:p>
            <a:pPr marL="571500" lvl="2" indent="-342900"/>
            <a:endParaRPr lang="en-US" sz="2800" dirty="0">
              <a:latin typeface="Corbel"/>
              <a:ea typeface="+mn-lt"/>
              <a:cs typeface="+mn-lt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411787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-12787"/>
            <a:ext cx="12205250" cy="687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67" y="5181361"/>
            <a:ext cx="1715295" cy="1288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619505"/>
            <a:ext cx="7150676" cy="29603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" y="5181361"/>
            <a:ext cx="7895004" cy="3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14" y="4462342"/>
            <a:ext cx="6350283" cy="15917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w Cen MT"/>
              </a:rPr>
              <a:t>How to Promote Mental Health Respectfully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2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28" y="726927"/>
            <a:ext cx="10515600" cy="50867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8600" lvl="1"/>
            <a:r>
              <a:rPr lang="en-US" sz="2800" dirty="0">
                <a:ea typeface="+mn-lt"/>
                <a:cs typeface="+mn-lt"/>
              </a:rPr>
              <a:t>Increasing language access/financial options for the uninsured/underinsured</a:t>
            </a:r>
            <a:endParaRPr lang="en-US">
              <a:cs typeface="Calibri" panose="020F0502020204030204"/>
            </a:endParaRPr>
          </a:p>
          <a:p>
            <a:pPr marL="685800" lvl="3"/>
            <a:r>
              <a:rPr lang="en-US" sz="2000" dirty="0">
                <a:ea typeface="+mn-lt"/>
                <a:cs typeface="+mn-lt"/>
              </a:rPr>
              <a:t>Proper interpretation training</a:t>
            </a:r>
          </a:p>
          <a:p>
            <a:pPr marL="685800" lvl="3"/>
            <a:r>
              <a:rPr lang="en-US" sz="2000" dirty="0">
                <a:ea typeface="+mn-lt"/>
                <a:cs typeface="+mn-lt"/>
              </a:rPr>
              <a:t>Cultural and religious training</a:t>
            </a:r>
          </a:p>
          <a:p>
            <a:pPr marL="685800" lvl="3"/>
            <a:r>
              <a:rPr lang="en-US" sz="2000" dirty="0">
                <a:ea typeface="+mn-lt"/>
                <a:cs typeface="+mn-lt"/>
              </a:rPr>
              <a:t>Community support</a:t>
            </a:r>
          </a:p>
          <a:p>
            <a:pPr marL="1143000" lvl="5"/>
            <a:r>
              <a:rPr lang="en-US" sz="2000" dirty="0">
                <a:ea typeface="+mn-lt"/>
                <a:cs typeface="+mn-lt"/>
              </a:rPr>
              <a:t>Promoting options for the community to become properly trained and provide interpretation services</a:t>
            </a:r>
          </a:p>
          <a:p>
            <a:pPr marL="228600" lvl="1"/>
            <a:r>
              <a:rPr lang="en-US" sz="2800" dirty="0">
                <a:ea typeface="+mn-lt"/>
                <a:cs typeface="+mn-lt"/>
              </a:rPr>
              <a:t>Encouraging clients to follow medication regimens as direction and communicating regularly with the prescribing doctor the items that are not working</a:t>
            </a:r>
          </a:p>
          <a:p>
            <a:pPr marL="685800" lvl="3"/>
            <a:r>
              <a:rPr lang="en-US" sz="2000" dirty="0">
                <a:ea typeface="+mn-lt"/>
                <a:cs typeface="+mn-lt"/>
              </a:rPr>
              <a:t>Risks of stopping medications without doctor approval</a:t>
            </a:r>
          </a:p>
          <a:p>
            <a:pPr marL="685800" lvl="3"/>
            <a:r>
              <a:rPr lang="en-US" sz="2000" dirty="0">
                <a:ea typeface="+mn-lt"/>
                <a:cs typeface="+mn-lt"/>
              </a:rPr>
              <a:t>Dangers of sharing medication</a:t>
            </a:r>
          </a:p>
          <a:p>
            <a:pPr marL="685800" lvl="3"/>
            <a:r>
              <a:rPr lang="en-US" sz="2000" dirty="0">
                <a:ea typeface="+mn-lt"/>
                <a:cs typeface="+mn-lt"/>
              </a:rPr>
              <a:t>Off market medications and dangers of taking medications not prescribed </a:t>
            </a:r>
          </a:p>
          <a:p>
            <a:pPr marL="685800" lvl="3"/>
            <a:r>
              <a:rPr lang="en-US" sz="2000" dirty="0">
                <a:ea typeface="+mn-lt"/>
                <a:cs typeface="+mn-lt"/>
              </a:rPr>
              <a:t>Assuring that clients understand the dosage instructions</a:t>
            </a:r>
          </a:p>
          <a:p>
            <a:pPr marL="228600" lvl="1"/>
            <a:r>
              <a:rPr lang="en-US" sz="2800" dirty="0">
                <a:ea typeface="+mn-lt"/>
                <a:cs typeface="+mn-lt"/>
              </a:rPr>
              <a:t>Encouraging therapy alongside the taking of prescribed medication</a:t>
            </a:r>
          </a:p>
          <a:p>
            <a:pPr marL="685800" lvl="3"/>
            <a:r>
              <a:rPr lang="en-US" sz="2000" dirty="0">
                <a:ea typeface="+mn-lt"/>
                <a:cs typeface="+mn-lt"/>
              </a:rPr>
              <a:t>Normalizing therapy</a:t>
            </a:r>
          </a:p>
          <a:p>
            <a:pPr marL="1143000" lvl="5"/>
            <a:r>
              <a:rPr lang="en-US" sz="2000" dirty="0">
                <a:ea typeface="+mn-lt"/>
                <a:cs typeface="+mn-lt"/>
              </a:rPr>
              <a:t>Not just for extreme mental illness</a:t>
            </a:r>
          </a:p>
          <a:p>
            <a:pPr marL="1143000" lvl="5"/>
            <a:r>
              <a:rPr lang="en-US" sz="2000" dirty="0">
                <a:ea typeface="+mn-lt"/>
                <a:cs typeface="+mn-lt"/>
              </a:rPr>
              <a:t>Eliminating community myths of therapy</a:t>
            </a:r>
          </a:p>
          <a:p>
            <a:pPr marL="228600" lvl="1"/>
            <a:endParaRPr lang="en-US" sz="2800" dirty="0">
              <a:ea typeface="+mn-lt"/>
              <a:cs typeface="+mn-lt"/>
            </a:endParaRPr>
          </a:p>
          <a:p>
            <a:pPr marL="228600" lvl="3"/>
            <a:endParaRPr lang="en-US" sz="2800" dirty="0">
              <a:ea typeface="+mn-lt"/>
              <a:cs typeface="+mn-lt"/>
            </a:endParaRPr>
          </a:p>
          <a:p>
            <a:pPr marL="228600" lvl="2"/>
            <a:endParaRPr lang="en-US" sz="2800" dirty="0">
              <a:latin typeface="Corbel"/>
              <a:ea typeface="+mn-lt"/>
              <a:cs typeface="+mn-lt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231591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2" indent="-971550">
              <a:buNone/>
            </a:pPr>
            <a:r>
              <a:rPr lang="en-US" sz="2800" u="sng" dirty="0">
                <a:ea typeface="+mn-lt"/>
                <a:cs typeface="+mn-lt"/>
                <a:hlinkClick r:id="rId2"/>
              </a:rPr>
              <a:t>https://www.nami.org/Blogs/NAMI-Blog/July-2019/Mental-Health-Challenges-in-Immigrant-Communities</a:t>
            </a:r>
            <a:endParaRPr lang="en-US" sz="2800">
              <a:ea typeface="+mn-lt"/>
              <a:cs typeface="+mn-lt"/>
            </a:endParaRPr>
          </a:p>
          <a:p>
            <a:pPr lvl="2" indent="-971550">
              <a:buNone/>
            </a:pPr>
            <a:endParaRPr lang="en-US" sz="2800" u="sng" dirty="0">
              <a:ea typeface="+mn-lt"/>
              <a:cs typeface="+mn-lt"/>
            </a:endParaRPr>
          </a:p>
          <a:p>
            <a:pPr lvl="2" indent="-971550">
              <a:buNone/>
            </a:pPr>
            <a:r>
              <a:rPr lang="en-US" sz="2800" u="sng" dirty="0">
                <a:ea typeface="+mn-lt"/>
                <a:cs typeface="+mn-lt"/>
                <a:hlinkClick r:id="rId3"/>
              </a:rPr>
              <a:t>https://www.cdc.gov/mentalhealth/learn/index.htm#:~:text=What%20is%20mental%20health%3F,others%2C%20and%20make%20healthy%20choices</a:t>
            </a:r>
            <a:r>
              <a:rPr lang="en-US" sz="2800" dirty="0">
                <a:ea typeface="+mn-lt"/>
                <a:cs typeface="+mn-lt"/>
              </a:rPr>
              <a:t>.</a:t>
            </a:r>
          </a:p>
          <a:p>
            <a:pPr marL="0" lvl="2" indent="171450">
              <a:buNone/>
            </a:pPr>
            <a:endParaRPr lang="en-US" sz="2800" dirty="0">
              <a:ea typeface="+mn-lt"/>
              <a:cs typeface="+mn-lt"/>
            </a:endParaRPr>
          </a:p>
          <a:p>
            <a:pPr marL="342900" lvl="2" indent="-171450"/>
            <a:endParaRPr lang="en-US" sz="2800" dirty="0">
              <a:latin typeface="Corbel"/>
              <a:ea typeface="+mn-lt"/>
              <a:cs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References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292481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3" y="0"/>
            <a:ext cx="5278582" cy="685800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94362" y="2492017"/>
            <a:ext cx="6120245" cy="7774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899163"/>
                </a:solidFill>
              </a:rPr>
              <a:t>Connect with 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09" y="467773"/>
            <a:ext cx="2497428" cy="18708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595674" y="3467649"/>
            <a:ext cx="6322868" cy="7897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899163"/>
                </a:solidFill>
              </a:rPr>
              <a:t>5104 N Clinton St</a:t>
            </a:r>
          </a:p>
          <a:p>
            <a:r>
              <a:rPr lang="en-US" sz="2800" dirty="0">
                <a:solidFill>
                  <a:srgbClr val="899163"/>
                </a:solidFill>
              </a:rPr>
              <a:t>Fort Wayne, IN 46825</a:t>
            </a:r>
          </a:p>
          <a:p>
            <a:r>
              <a:rPr lang="en-US" sz="2800" dirty="0">
                <a:solidFill>
                  <a:srgbClr val="899163"/>
                </a:solidFill>
              </a:rPr>
              <a:t>260-484-1414</a:t>
            </a:r>
          </a:p>
          <a:p>
            <a:r>
              <a:rPr lang="en-US" sz="2800" dirty="0">
                <a:solidFill>
                  <a:srgbClr val="899163"/>
                </a:solidFill>
              </a:rPr>
              <a:t>amanifamilyservices.org</a:t>
            </a:r>
          </a:p>
          <a:p>
            <a:endParaRPr lang="en-US" sz="2800" dirty="0">
              <a:solidFill>
                <a:srgbClr val="89916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75410" y="3269485"/>
            <a:ext cx="3626426" cy="9553"/>
          </a:xfrm>
          <a:prstGeom prst="line">
            <a:avLst/>
          </a:prstGeom>
          <a:ln>
            <a:solidFill>
              <a:srgbClr val="899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1" y="5236592"/>
            <a:ext cx="525518" cy="525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3" y="5237505"/>
            <a:ext cx="524301" cy="524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36" y="5237201"/>
            <a:ext cx="52430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7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Actively identifying cultural bias and assumptions</a:t>
            </a:r>
          </a:p>
          <a:p>
            <a:r>
              <a:rPr lang="en-US" dirty="0">
                <a:latin typeface="Corbel"/>
              </a:rPr>
              <a:t>Actively working to understand other worldviews</a:t>
            </a:r>
            <a:endParaRPr lang="en-US" dirty="0"/>
          </a:p>
          <a:p>
            <a:r>
              <a:rPr lang="en-US" dirty="0">
                <a:latin typeface="Corbel"/>
              </a:rPr>
              <a:t>Actively working on skill development for persons of different cultural background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A Culturally Competent Employee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333833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" y="0"/>
            <a:ext cx="12205250" cy="687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67" y="5181361"/>
            <a:ext cx="1715295" cy="12886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619505"/>
            <a:ext cx="7150676" cy="29603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" y="5181361"/>
            <a:ext cx="7895004" cy="3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8" y="4438268"/>
            <a:ext cx="6350282" cy="15917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w Cen MT"/>
              </a:rPr>
              <a:t>Dimensions of Cultural Competence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Move from unaware to aware</a:t>
            </a:r>
          </a:p>
          <a:p>
            <a:r>
              <a:rPr lang="en-US" dirty="0">
                <a:latin typeface="Corbel"/>
              </a:rPr>
              <a:t>Aware of biases and how it affects services for minority clients</a:t>
            </a:r>
          </a:p>
          <a:p>
            <a:r>
              <a:rPr lang="en-US" dirty="0">
                <a:latin typeface="Corbel"/>
              </a:rPr>
              <a:t>Challenges assumptions </a:t>
            </a:r>
          </a:p>
          <a:p>
            <a:r>
              <a:rPr lang="en-US" dirty="0">
                <a:latin typeface="Corbel"/>
              </a:rPr>
              <a:t>Comfortable with differences between themselves and clients</a:t>
            </a:r>
          </a:p>
          <a:p>
            <a:r>
              <a:rPr lang="en-US" dirty="0">
                <a:latin typeface="Corbel"/>
              </a:rPr>
              <a:t>Aware of limitations professionally and ethically</a:t>
            </a:r>
            <a:endParaRPr lang="en-US" dirty="0"/>
          </a:p>
          <a:p>
            <a:r>
              <a:rPr lang="en-US" dirty="0">
                <a:latin typeface="Corbel"/>
              </a:rPr>
              <a:t>Aware of detrimental beliefs and attitudes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Awareness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249472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Self-reflection and individual supervision to as to not impose</a:t>
            </a:r>
          </a:p>
          <a:p>
            <a:r>
              <a:rPr lang="en-US" dirty="0">
                <a:latin typeface="Corbel"/>
              </a:rPr>
              <a:t>Disengage from cultural oppression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Application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336795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Seek knowledge and information</a:t>
            </a:r>
          </a:p>
          <a:p>
            <a:r>
              <a:rPr lang="en-US" dirty="0">
                <a:latin typeface="Corbel"/>
              </a:rPr>
              <a:t>Explore relevant issues to the people group that is being served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Understanding Worldview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52104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Aware of sociopolitical systems and effects on marginalized people groups</a:t>
            </a:r>
          </a:p>
          <a:p>
            <a:r>
              <a:rPr lang="en-US" dirty="0">
                <a:latin typeface="Corbel"/>
              </a:rPr>
              <a:t>Identify institutional barriers that inhibit access to mental health and community services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orbe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Application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319303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rbel"/>
              </a:rPr>
              <a:t>Awareness of helping style</a:t>
            </a:r>
          </a:p>
          <a:p>
            <a:r>
              <a:rPr lang="en-US" dirty="0">
                <a:latin typeface="Corbel"/>
              </a:rPr>
              <a:t>Recognize limitations</a:t>
            </a:r>
          </a:p>
          <a:p>
            <a:r>
              <a:rPr lang="en-US" dirty="0">
                <a:latin typeface="Corbel"/>
              </a:rPr>
              <a:t>Anticipate impact 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w Cen MT"/>
              </a:rPr>
              <a:t>Skills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6" y="5465618"/>
            <a:ext cx="1675905" cy="12572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841663" y="6316719"/>
            <a:ext cx="10941627" cy="1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996" y="6384755"/>
            <a:ext cx="77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5104 N Clinton St, Fort Wayne, IN 46825 | amanifamilyservices.org </a:t>
            </a:r>
          </a:p>
        </p:txBody>
      </p:sp>
    </p:spTree>
    <p:extLst>
      <p:ext uri="{BB962C8B-B14F-4D97-AF65-F5344CB8AC3E}">
        <p14:creationId xmlns:p14="http://schemas.microsoft.com/office/powerpoint/2010/main" val="314522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Cultural Competency and Mental Health</vt:lpstr>
      <vt:lpstr>Blank Title and Content </vt:lpstr>
      <vt:lpstr>A Culturally Competent Employee</vt:lpstr>
      <vt:lpstr>Dimensions of Cultural Competence</vt:lpstr>
      <vt:lpstr>Awareness</vt:lpstr>
      <vt:lpstr>Application</vt:lpstr>
      <vt:lpstr>Understanding Worldview</vt:lpstr>
      <vt:lpstr>Application</vt:lpstr>
      <vt:lpstr>Skills</vt:lpstr>
      <vt:lpstr>Application</vt:lpstr>
      <vt:lpstr>Systemic Intervention</vt:lpstr>
      <vt:lpstr>Application</vt:lpstr>
      <vt:lpstr>What do we mean by Mental Health?</vt:lpstr>
      <vt:lpstr>As Defined by the CDC...</vt:lpstr>
      <vt:lpstr>Predisposing Factors</vt:lpstr>
      <vt:lpstr>Specific Obstacles for Immigrants and Refugees</vt:lpstr>
      <vt:lpstr>Respect for Mental Health being Health</vt:lpstr>
      <vt:lpstr>Culture vs. Medicine</vt:lpstr>
      <vt:lpstr>Challeges For Providers</vt:lpstr>
      <vt:lpstr>PowerPoint Presentation</vt:lpstr>
      <vt:lpstr>How to Promote Mental Health Respectfully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193</cp:revision>
  <dcterms:created xsi:type="dcterms:W3CDTF">2023-02-02T15:06:24Z</dcterms:created>
  <dcterms:modified xsi:type="dcterms:W3CDTF">2023-03-15T19:31:18Z</dcterms:modified>
</cp:coreProperties>
</file>