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79" r:id="rId3"/>
    <p:sldId id="319" r:id="rId4"/>
    <p:sldId id="322" r:id="rId5"/>
    <p:sldId id="321" r:id="rId6"/>
    <p:sldId id="298" r:id="rId7"/>
    <p:sldId id="311" r:id="rId8"/>
    <p:sldId id="312" r:id="rId9"/>
    <p:sldId id="308" r:id="rId10"/>
    <p:sldId id="323" r:id="rId11"/>
    <p:sldId id="32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FD4EC-192D-434C-A1D0-F895AD4D94E8}" v="55" dt="2023-05-09T12:05:43.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itt, Breanca M" userId="c46cf4e2-4d1f-452c-962b-84458ddeba0e" providerId="ADAL" clId="{1FBFD4EC-192D-434C-A1D0-F895AD4D94E8}"/>
    <pc:docChg chg="undo custSel addSld delSld modSld sldOrd">
      <pc:chgData name="Merritt, Breanca M" userId="c46cf4e2-4d1f-452c-962b-84458ddeba0e" providerId="ADAL" clId="{1FBFD4EC-192D-434C-A1D0-F895AD4D94E8}" dt="2023-05-09T12:05:57.075" v="673" actId="6549"/>
      <pc:docMkLst>
        <pc:docMk/>
      </pc:docMkLst>
      <pc:sldChg chg="modSp mod">
        <pc:chgData name="Merritt, Breanca M" userId="c46cf4e2-4d1f-452c-962b-84458ddeba0e" providerId="ADAL" clId="{1FBFD4EC-192D-434C-A1D0-F895AD4D94E8}" dt="2023-05-09T11:55:21.703" v="120" actId="2711"/>
        <pc:sldMkLst>
          <pc:docMk/>
          <pc:sldMk cId="1572071455" sldId="257"/>
        </pc:sldMkLst>
        <pc:spChg chg="mod">
          <ac:chgData name="Merritt, Breanca M" userId="c46cf4e2-4d1f-452c-962b-84458ddeba0e" providerId="ADAL" clId="{1FBFD4EC-192D-434C-A1D0-F895AD4D94E8}" dt="2023-05-09T11:55:21.703" v="120" actId="2711"/>
          <ac:spMkLst>
            <pc:docMk/>
            <pc:sldMk cId="1572071455" sldId="257"/>
            <ac:spMk id="10" creationId="{01E75D4D-4974-44F8-A829-CDFDA02CA595}"/>
          </ac:spMkLst>
        </pc:spChg>
      </pc:sldChg>
      <pc:sldChg chg="del">
        <pc:chgData name="Merritt, Breanca M" userId="c46cf4e2-4d1f-452c-962b-84458ddeba0e" providerId="ADAL" clId="{1FBFD4EC-192D-434C-A1D0-F895AD4D94E8}" dt="2023-05-09T12:00:24.121" v="206" actId="47"/>
        <pc:sldMkLst>
          <pc:docMk/>
          <pc:sldMk cId="2485254396" sldId="258"/>
        </pc:sldMkLst>
      </pc:sldChg>
      <pc:sldChg chg="modSp mod">
        <pc:chgData name="Merritt, Breanca M" userId="c46cf4e2-4d1f-452c-962b-84458ddeba0e" providerId="ADAL" clId="{1FBFD4EC-192D-434C-A1D0-F895AD4D94E8}" dt="2023-05-09T11:58:27.655" v="132" actId="6549"/>
        <pc:sldMkLst>
          <pc:docMk/>
          <pc:sldMk cId="233237649" sldId="319"/>
        </pc:sldMkLst>
        <pc:spChg chg="mod">
          <ac:chgData name="Merritt, Breanca M" userId="c46cf4e2-4d1f-452c-962b-84458ddeba0e" providerId="ADAL" clId="{1FBFD4EC-192D-434C-A1D0-F895AD4D94E8}" dt="2023-05-09T11:58:27.655" v="132" actId="6549"/>
          <ac:spMkLst>
            <pc:docMk/>
            <pc:sldMk cId="233237649" sldId="319"/>
            <ac:spMk id="3" creationId="{14D9D852-75EE-4EEF-A7F5-26B43E52010F}"/>
          </ac:spMkLst>
        </pc:spChg>
      </pc:sldChg>
      <pc:sldChg chg="ord">
        <pc:chgData name="Merritt, Breanca M" userId="c46cf4e2-4d1f-452c-962b-84458ddeba0e" providerId="ADAL" clId="{1FBFD4EC-192D-434C-A1D0-F895AD4D94E8}" dt="2023-05-09T11:59:47.578" v="205"/>
        <pc:sldMkLst>
          <pc:docMk/>
          <pc:sldMk cId="1511465672" sldId="321"/>
        </pc:sldMkLst>
      </pc:sldChg>
      <pc:sldChg chg="modSp new mod modAnim">
        <pc:chgData name="Merritt, Breanca M" userId="c46cf4e2-4d1f-452c-962b-84458ddeba0e" providerId="ADAL" clId="{1FBFD4EC-192D-434C-A1D0-F895AD4D94E8}" dt="2023-05-09T12:04:00.777" v="568" actId="20577"/>
        <pc:sldMkLst>
          <pc:docMk/>
          <pc:sldMk cId="2824189947" sldId="322"/>
        </pc:sldMkLst>
        <pc:spChg chg="mod">
          <ac:chgData name="Merritt, Breanca M" userId="c46cf4e2-4d1f-452c-962b-84458ddeba0e" providerId="ADAL" clId="{1FBFD4EC-192D-434C-A1D0-F895AD4D94E8}" dt="2023-05-09T11:11:20.332" v="98" actId="20577"/>
          <ac:spMkLst>
            <pc:docMk/>
            <pc:sldMk cId="2824189947" sldId="322"/>
            <ac:spMk id="2" creationId="{7DC5B1D4-92FA-F2EB-C45F-19B276F59667}"/>
          </ac:spMkLst>
        </pc:spChg>
        <pc:spChg chg="mod">
          <ac:chgData name="Merritt, Breanca M" userId="c46cf4e2-4d1f-452c-962b-84458ddeba0e" providerId="ADAL" clId="{1FBFD4EC-192D-434C-A1D0-F895AD4D94E8}" dt="2023-05-09T12:04:00.777" v="568" actId="20577"/>
          <ac:spMkLst>
            <pc:docMk/>
            <pc:sldMk cId="2824189947" sldId="322"/>
            <ac:spMk id="3" creationId="{DF97768A-30D0-92FD-747F-A8EB45DABFED}"/>
          </ac:spMkLst>
        </pc:spChg>
      </pc:sldChg>
      <pc:sldChg chg="modSp new mod">
        <pc:chgData name="Merritt, Breanca M" userId="c46cf4e2-4d1f-452c-962b-84458ddeba0e" providerId="ADAL" clId="{1FBFD4EC-192D-434C-A1D0-F895AD4D94E8}" dt="2023-05-09T12:04:58.642" v="621" actId="20577"/>
        <pc:sldMkLst>
          <pc:docMk/>
          <pc:sldMk cId="3018534411" sldId="323"/>
        </pc:sldMkLst>
        <pc:spChg chg="mod">
          <ac:chgData name="Merritt, Breanca M" userId="c46cf4e2-4d1f-452c-962b-84458ddeba0e" providerId="ADAL" clId="{1FBFD4EC-192D-434C-A1D0-F895AD4D94E8}" dt="2023-05-09T12:01:50.034" v="250" actId="20577"/>
          <ac:spMkLst>
            <pc:docMk/>
            <pc:sldMk cId="3018534411" sldId="323"/>
            <ac:spMk id="2" creationId="{BE8E32FF-10FB-E26E-83BF-5BE90E7591F9}"/>
          </ac:spMkLst>
        </pc:spChg>
        <pc:spChg chg="mod">
          <ac:chgData name="Merritt, Breanca M" userId="c46cf4e2-4d1f-452c-962b-84458ddeba0e" providerId="ADAL" clId="{1FBFD4EC-192D-434C-A1D0-F895AD4D94E8}" dt="2023-05-09T12:04:58.642" v="621" actId="20577"/>
          <ac:spMkLst>
            <pc:docMk/>
            <pc:sldMk cId="3018534411" sldId="323"/>
            <ac:spMk id="3" creationId="{3D0DFE42-9975-72E1-2D02-533BA0627A15}"/>
          </ac:spMkLst>
        </pc:spChg>
      </pc:sldChg>
      <pc:sldChg chg="addSp delSp modSp new mod modClrScheme chgLayout">
        <pc:chgData name="Merritt, Breanca M" userId="c46cf4e2-4d1f-452c-962b-84458ddeba0e" providerId="ADAL" clId="{1FBFD4EC-192D-434C-A1D0-F895AD4D94E8}" dt="2023-05-09T12:05:57.075" v="673" actId="6549"/>
        <pc:sldMkLst>
          <pc:docMk/>
          <pc:sldMk cId="851028743" sldId="324"/>
        </pc:sldMkLst>
        <pc:spChg chg="del mod ord">
          <ac:chgData name="Merritt, Breanca M" userId="c46cf4e2-4d1f-452c-962b-84458ddeba0e" providerId="ADAL" clId="{1FBFD4EC-192D-434C-A1D0-F895AD4D94E8}" dt="2023-05-09T12:05:30.765" v="623" actId="700"/>
          <ac:spMkLst>
            <pc:docMk/>
            <pc:sldMk cId="851028743" sldId="324"/>
            <ac:spMk id="2" creationId="{5BA85D9C-215D-82A0-98EE-939B504E71D6}"/>
          </ac:spMkLst>
        </pc:spChg>
        <pc:spChg chg="del">
          <ac:chgData name="Merritt, Breanca M" userId="c46cf4e2-4d1f-452c-962b-84458ddeba0e" providerId="ADAL" clId="{1FBFD4EC-192D-434C-A1D0-F895AD4D94E8}" dt="2023-05-09T12:05:30.765" v="623" actId="700"/>
          <ac:spMkLst>
            <pc:docMk/>
            <pc:sldMk cId="851028743" sldId="324"/>
            <ac:spMk id="3" creationId="{D66ABE2A-D730-F540-E6C6-1D46577AD420}"/>
          </ac:spMkLst>
        </pc:spChg>
        <pc:spChg chg="mod ord">
          <ac:chgData name="Merritt, Breanca M" userId="c46cf4e2-4d1f-452c-962b-84458ddeba0e" providerId="ADAL" clId="{1FBFD4EC-192D-434C-A1D0-F895AD4D94E8}" dt="2023-05-09T12:05:30.765" v="623" actId="700"/>
          <ac:spMkLst>
            <pc:docMk/>
            <pc:sldMk cId="851028743" sldId="324"/>
            <ac:spMk id="4" creationId="{738E33C5-A1BC-24DC-70BE-7647C7CE33FD}"/>
          </ac:spMkLst>
        </pc:spChg>
        <pc:spChg chg="add mod ord">
          <ac:chgData name="Merritt, Breanca M" userId="c46cf4e2-4d1f-452c-962b-84458ddeba0e" providerId="ADAL" clId="{1FBFD4EC-192D-434C-A1D0-F895AD4D94E8}" dt="2023-05-09T12:05:57.075" v="673" actId="6549"/>
          <ac:spMkLst>
            <pc:docMk/>
            <pc:sldMk cId="851028743" sldId="324"/>
            <ac:spMk id="5" creationId="{7E16F28F-0A85-57D4-F40C-2FA526C51A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D8B93-58BD-4CE4-A5CC-7F551B45AE0C}"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55944-25CC-48A2-9135-BD795861AAC6}" type="slidenum">
              <a:rPr lang="en-US" smtClean="0"/>
              <a:t>‹#›</a:t>
            </a:fld>
            <a:endParaRPr lang="en-US"/>
          </a:p>
        </p:txBody>
      </p:sp>
    </p:spTree>
    <p:extLst>
      <p:ext uri="{BB962C8B-B14F-4D97-AF65-F5344CB8AC3E}">
        <p14:creationId xmlns:p14="http://schemas.microsoft.com/office/powerpoint/2010/main" val="352852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Indiana Family and Social Services Administration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44AAB-5EF7-4764-80D5-C9C99389B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336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18A75C-F3B3-47F3-930E-970C9C72892F}"/>
              </a:ext>
            </a:extLst>
          </p:cNvPr>
          <p:cNvSpPr>
            <a:spLocks noGrp="1"/>
          </p:cNvSpPr>
          <p:nvPr>
            <p:ph type="sldNum" sz="quarter" idx="10"/>
          </p:nvPr>
        </p:nvSpPr>
        <p:spPr/>
        <p:txBody>
          <a:bodyPr/>
          <a:lstStyle/>
          <a:p>
            <a:fld id="{4F666A87-0DF7-4A5C-B8B2-4E7F7417BA6B}" type="slidenum">
              <a:rPr lang="en-US" smtClean="0"/>
              <a:pPr/>
              <a:t>‹#›</a:t>
            </a:fld>
            <a:endParaRPr lang="en-US"/>
          </a:p>
        </p:txBody>
      </p:sp>
    </p:spTree>
    <p:extLst>
      <p:ext uri="{BB962C8B-B14F-4D97-AF65-F5344CB8AC3E}">
        <p14:creationId xmlns:p14="http://schemas.microsoft.com/office/powerpoint/2010/main" val="64273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685801"/>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930400" y="2441575"/>
            <a:ext cx="8534400" cy="22828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A4CC0E8B-DDFA-4F7A-9544-9FE45EAD2D9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371198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331200" cy="1143000"/>
          </a:xfrm>
        </p:spPr>
        <p:txBody>
          <a:bodyPr/>
          <a:lstStyle/>
          <a:p>
            <a:r>
              <a:rPr lang="en-US"/>
              <a:t>Click to edit Master title style</a:t>
            </a:r>
          </a:p>
        </p:txBody>
      </p:sp>
      <p:sp>
        <p:nvSpPr>
          <p:cNvPr id="3" name="Content Placeholder 2"/>
          <p:cNvSpPr>
            <a:spLocks noGrp="1"/>
          </p:cNvSpPr>
          <p:nvPr>
            <p:ph idx="1"/>
          </p:nvPr>
        </p:nvSpPr>
        <p:spPr>
          <a:xfrm>
            <a:off x="609600" y="3154363"/>
            <a:ext cx="10972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E69A7DA-1D95-4F95-8A47-E7DA792EC4BF}"/>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286709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990600"/>
            <a:ext cx="4673600" cy="5486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2209800"/>
            <a:ext cx="62992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1DE1908B-9CE1-4673-9ADE-368C28C1AC89}"/>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2615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239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9FCBF18-DC07-4795-B49A-A3312F194762}"/>
              </a:ext>
            </a:extLst>
          </p:cNvPr>
          <p:cNvSpPr>
            <a:spLocks noGrp="1"/>
          </p:cNvSpPr>
          <p:nvPr>
            <p:ph type="sldNum" sz="quarter" idx="10"/>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403708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10871200" cy="1143000"/>
          </a:xfrm>
        </p:spPr>
        <p:txBody>
          <a:bodyPr/>
          <a:lstStyle>
            <a:lvl1pPr>
              <a:defRPr sz="4400" b="1">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081A7C77-789A-4AEA-A9AA-652E2DC9D80C}"/>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205659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36800" y="2438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1"/>
          <p:cNvSpPr>
            <a:spLocks noGrp="1"/>
          </p:cNvSpPr>
          <p:nvPr>
            <p:ph type="title"/>
          </p:nvPr>
        </p:nvSpPr>
        <p:spPr>
          <a:xfrm>
            <a:off x="609600" y="609600"/>
            <a:ext cx="10769600" cy="566738"/>
          </a:xfrm>
        </p:spPr>
        <p:txBody>
          <a:bodyPr anchor="b"/>
          <a:lstStyle>
            <a:lvl1pPr algn="l">
              <a:defRPr sz="3600" b="1"/>
            </a:lvl1pPr>
          </a:lstStyle>
          <a:p>
            <a:r>
              <a:rPr lang="en-US"/>
              <a:t>Click to edit Master title style</a:t>
            </a:r>
          </a:p>
        </p:txBody>
      </p:sp>
      <p:sp>
        <p:nvSpPr>
          <p:cNvPr id="6" name="Text Placeholder 3"/>
          <p:cNvSpPr>
            <a:spLocks noGrp="1"/>
          </p:cNvSpPr>
          <p:nvPr>
            <p:ph type="body" sz="half" idx="2"/>
          </p:nvPr>
        </p:nvSpPr>
        <p:spPr>
          <a:xfrm>
            <a:off x="609600" y="1176338"/>
            <a:ext cx="107696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AEE46CA5-8A53-4061-8298-01CAEBACC790}"/>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66749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304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12A17FD-879E-471D-8177-E0367A51E40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a:p>
        </p:txBody>
      </p:sp>
    </p:spTree>
    <p:extLst>
      <p:ext uri="{BB962C8B-B14F-4D97-AF65-F5344CB8AC3E}">
        <p14:creationId xmlns:p14="http://schemas.microsoft.com/office/powerpoint/2010/main" val="2068276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healthyopportunities@fssa.in.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E75D4D-4974-44F8-A829-CDFDA02CA595}"/>
              </a:ext>
            </a:extLst>
          </p:cNvPr>
          <p:cNvSpPr>
            <a:spLocks noGrp="1"/>
          </p:cNvSpPr>
          <p:nvPr>
            <p:ph type="title"/>
          </p:nvPr>
        </p:nvSpPr>
        <p:spPr>
          <a:xfrm>
            <a:off x="365760" y="2749858"/>
            <a:ext cx="11419643" cy="1609078"/>
          </a:xfrm>
        </p:spPr>
        <p:txBody>
          <a:bodyPr/>
          <a:lstStyle/>
          <a:p>
            <a:br>
              <a:rPr lang="en-US" dirty="0">
                <a:effectLst/>
                <a:ea typeface="Calibri" panose="020F0502020204030204" pitchFamily="34" charset="0"/>
              </a:rPr>
            </a:br>
            <a:r>
              <a:rPr lang="en-US" dirty="0">
                <a:effectLst/>
                <a:ea typeface="Calibri" panose="020F0502020204030204" pitchFamily="34" charset="0"/>
              </a:rPr>
              <a:t>From Cultural Linguistic Competency to Equitable Integrated Systems: FSSA</a:t>
            </a:r>
            <a:br>
              <a:rPr lang="en-US" sz="13800" dirty="0"/>
            </a:br>
            <a:endParaRPr lang="en-US" sz="13800" dirty="0"/>
          </a:p>
        </p:txBody>
      </p:sp>
      <p:sp>
        <p:nvSpPr>
          <p:cNvPr id="11" name="Title 1">
            <a:extLst>
              <a:ext uri="{FF2B5EF4-FFF2-40B4-BE49-F238E27FC236}">
                <a16:creationId xmlns:a16="http://schemas.microsoft.com/office/drawing/2014/main" id="{AAA6E39D-D17F-4328-9D66-B81C5130BDF0}"/>
              </a:ext>
            </a:extLst>
          </p:cNvPr>
          <p:cNvSpPr txBox="1">
            <a:spLocks/>
          </p:cNvSpPr>
          <p:nvPr/>
        </p:nvSpPr>
        <p:spPr>
          <a:xfrm>
            <a:off x="660399" y="5074920"/>
            <a:ext cx="10871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a:ea typeface="+mj-ea"/>
                <a:cs typeface="+mj-cs"/>
              </a:rPr>
              <a:t>2023 DMHA CLC Conference</a:t>
            </a:r>
          </a:p>
        </p:txBody>
      </p:sp>
      <p:sp>
        <p:nvSpPr>
          <p:cNvPr id="12" name="Slide Number Placeholder 11">
            <a:extLst>
              <a:ext uri="{FF2B5EF4-FFF2-40B4-BE49-F238E27FC236}">
                <a16:creationId xmlns:a16="http://schemas.microsoft.com/office/drawing/2014/main" id="{CE495F27-FF88-4AEE-B9F5-CAA8FC2C268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57207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32FF-10FB-E26E-83BF-5BE90E7591F9}"/>
              </a:ext>
            </a:extLst>
          </p:cNvPr>
          <p:cNvSpPr>
            <a:spLocks noGrp="1"/>
          </p:cNvSpPr>
          <p:nvPr>
            <p:ph type="title"/>
          </p:nvPr>
        </p:nvSpPr>
        <p:spPr/>
        <p:txBody>
          <a:bodyPr/>
          <a:lstStyle/>
          <a:p>
            <a:r>
              <a:rPr lang="en-US" dirty="0"/>
              <a:t>Community Approaches</a:t>
            </a:r>
          </a:p>
        </p:txBody>
      </p:sp>
      <p:sp>
        <p:nvSpPr>
          <p:cNvPr id="3" name="Content Placeholder 2">
            <a:extLst>
              <a:ext uri="{FF2B5EF4-FFF2-40B4-BE49-F238E27FC236}">
                <a16:creationId xmlns:a16="http://schemas.microsoft.com/office/drawing/2014/main" id="{3D0DFE42-9975-72E1-2D02-533BA0627A15}"/>
              </a:ext>
            </a:extLst>
          </p:cNvPr>
          <p:cNvSpPr>
            <a:spLocks noGrp="1"/>
          </p:cNvSpPr>
          <p:nvPr>
            <p:ph idx="1"/>
          </p:nvPr>
        </p:nvSpPr>
        <p:spPr/>
        <p:txBody>
          <a:bodyPr/>
          <a:lstStyle/>
          <a:p>
            <a:r>
              <a:rPr lang="en-US" dirty="0">
                <a:solidFill>
                  <a:schemeClr val="tx1"/>
                </a:solidFill>
                <a:latin typeface="+mj-lt"/>
              </a:rPr>
              <a:t>What can you do to support or advance your own goals?</a:t>
            </a:r>
          </a:p>
          <a:p>
            <a:r>
              <a:rPr lang="en-US" dirty="0">
                <a:solidFill>
                  <a:schemeClr val="tx1"/>
                </a:solidFill>
                <a:latin typeface="+mj-lt"/>
              </a:rPr>
              <a:t>Be vocal: FSSA won’t know if you don’t share </a:t>
            </a:r>
          </a:p>
          <a:p>
            <a:pPr lvl="1"/>
            <a:r>
              <a:rPr lang="en-US" dirty="0">
                <a:solidFill>
                  <a:schemeClr val="tx1"/>
                </a:solidFill>
                <a:latin typeface="+mj-lt"/>
              </a:rPr>
              <a:t>Especially gaps in services, client experiences</a:t>
            </a:r>
          </a:p>
          <a:p>
            <a:r>
              <a:rPr lang="en-US" dirty="0">
                <a:solidFill>
                  <a:schemeClr val="tx1"/>
                </a:solidFill>
                <a:latin typeface="+mj-lt"/>
              </a:rPr>
              <a:t>Let us know how we can support your events, initiatives</a:t>
            </a:r>
          </a:p>
          <a:p>
            <a:r>
              <a:rPr lang="en-US" dirty="0">
                <a:solidFill>
                  <a:schemeClr val="tx1"/>
                </a:solidFill>
                <a:latin typeface="+mj-lt"/>
              </a:rPr>
              <a:t>Data sharing and trend reporting</a:t>
            </a:r>
          </a:p>
          <a:p>
            <a:endParaRPr lang="en-US" dirty="0">
              <a:solidFill>
                <a:schemeClr val="tx1"/>
              </a:solidFill>
              <a:latin typeface="+mj-lt"/>
            </a:endParaRPr>
          </a:p>
          <a:p>
            <a:endParaRPr lang="en-US" dirty="0">
              <a:solidFill>
                <a:schemeClr val="tx1"/>
              </a:solidFill>
              <a:latin typeface="+mj-lt"/>
            </a:endParaRPr>
          </a:p>
          <a:p>
            <a:pPr lvl="1"/>
            <a:endParaRPr lang="en-US" dirty="0">
              <a:solidFill>
                <a:schemeClr val="tx1"/>
              </a:solidFill>
              <a:latin typeface="+mj-lt"/>
            </a:endParaRPr>
          </a:p>
        </p:txBody>
      </p:sp>
      <p:sp>
        <p:nvSpPr>
          <p:cNvPr id="4" name="Slide Number Placeholder 3">
            <a:extLst>
              <a:ext uri="{FF2B5EF4-FFF2-40B4-BE49-F238E27FC236}">
                <a16:creationId xmlns:a16="http://schemas.microsoft.com/office/drawing/2014/main" id="{20722CC4-610C-BE8C-FB94-12BA3242233B}"/>
              </a:ext>
            </a:extLst>
          </p:cNvPr>
          <p:cNvSpPr>
            <a:spLocks noGrp="1"/>
          </p:cNvSpPr>
          <p:nvPr>
            <p:ph type="sldNum" sz="quarter" idx="4"/>
          </p:nvPr>
        </p:nvSpPr>
        <p:spPr/>
        <p:txBody>
          <a:bodyPr/>
          <a:lstStyle/>
          <a:p>
            <a:fld id="{4F666A87-0DF7-4A5C-B8B2-4E7F7417BA6B}" type="slidenum">
              <a:rPr lang="en-US" smtClean="0"/>
              <a:pPr/>
              <a:t>10</a:t>
            </a:fld>
            <a:endParaRPr lang="en-US"/>
          </a:p>
        </p:txBody>
      </p:sp>
    </p:spTree>
    <p:extLst>
      <p:ext uri="{BB962C8B-B14F-4D97-AF65-F5344CB8AC3E}">
        <p14:creationId xmlns:p14="http://schemas.microsoft.com/office/powerpoint/2010/main" val="301853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16F28F-0A85-57D4-F40C-2FA526C51A6E}"/>
              </a:ext>
            </a:extLst>
          </p:cNvPr>
          <p:cNvSpPr>
            <a:spLocks noGrp="1"/>
          </p:cNvSpPr>
          <p:nvPr>
            <p:ph type="title"/>
          </p:nvPr>
        </p:nvSpPr>
        <p:spPr>
          <a:xfrm>
            <a:off x="530087" y="2857500"/>
            <a:ext cx="10871200" cy="1143000"/>
          </a:xfrm>
        </p:spPr>
        <p:txBody>
          <a:bodyPr/>
          <a:lstStyle/>
          <a:p>
            <a:r>
              <a:rPr lang="en-US" dirty="0"/>
              <a:t>Thank You!</a:t>
            </a:r>
            <a:br>
              <a:rPr lang="en-US" dirty="0"/>
            </a:br>
            <a:r>
              <a:rPr lang="en-US" dirty="0">
                <a:hlinkClick r:id="rId2">
                  <a:extLst>
                    <a:ext uri="{A12FA001-AC4F-418D-AE19-62706E023703}">
                      <ahyp:hlinkClr xmlns:ahyp="http://schemas.microsoft.com/office/drawing/2018/hyperlinkcolor" val="tx"/>
                    </a:ext>
                  </a:extLst>
                </a:hlinkClick>
              </a:rPr>
              <a:t>healthyopportunities@fssa.in.gov</a:t>
            </a:r>
            <a:r>
              <a:rPr lang="en-US" dirty="0"/>
              <a:t> </a:t>
            </a:r>
          </a:p>
        </p:txBody>
      </p:sp>
      <p:sp>
        <p:nvSpPr>
          <p:cNvPr id="4" name="Slide Number Placeholder 3">
            <a:extLst>
              <a:ext uri="{FF2B5EF4-FFF2-40B4-BE49-F238E27FC236}">
                <a16:creationId xmlns:a16="http://schemas.microsoft.com/office/drawing/2014/main" id="{738E33C5-A1BC-24DC-70BE-7647C7CE33FD}"/>
              </a:ext>
            </a:extLst>
          </p:cNvPr>
          <p:cNvSpPr>
            <a:spLocks noGrp="1"/>
          </p:cNvSpPr>
          <p:nvPr>
            <p:ph type="sldNum" sz="quarter" idx="4"/>
          </p:nvPr>
        </p:nvSpPr>
        <p:spPr/>
        <p:txBody>
          <a:bodyPr/>
          <a:lstStyle/>
          <a:p>
            <a:fld id="{4F666A87-0DF7-4A5C-B8B2-4E7F7417BA6B}" type="slidenum">
              <a:rPr lang="en-US" smtClean="0"/>
              <a:pPr/>
              <a:t>11</a:t>
            </a:fld>
            <a:endParaRPr lang="en-US"/>
          </a:p>
        </p:txBody>
      </p:sp>
    </p:spTree>
    <p:extLst>
      <p:ext uri="{BB962C8B-B14F-4D97-AF65-F5344CB8AC3E}">
        <p14:creationId xmlns:p14="http://schemas.microsoft.com/office/powerpoint/2010/main" val="85102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E5934-A654-4A7E-9E6C-7754B2DF3C8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42431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8354-59A9-4849-AF74-931928E959F8}"/>
              </a:ext>
            </a:extLst>
          </p:cNvPr>
          <p:cNvSpPr>
            <a:spLocks noGrp="1"/>
          </p:cNvSpPr>
          <p:nvPr>
            <p:ph type="title"/>
          </p:nvPr>
        </p:nvSpPr>
        <p:spPr>
          <a:xfrm>
            <a:off x="593035" y="1563640"/>
            <a:ext cx="9525000" cy="1143000"/>
          </a:xfrm>
        </p:spPr>
        <p:txBody>
          <a:bodyPr/>
          <a:lstStyle/>
          <a:p>
            <a:r>
              <a:rPr lang="en-US"/>
              <a:t>Office of Healthy Opportunities</a:t>
            </a:r>
          </a:p>
        </p:txBody>
      </p:sp>
      <p:sp>
        <p:nvSpPr>
          <p:cNvPr id="3" name="Content Placeholder 2">
            <a:extLst>
              <a:ext uri="{FF2B5EF4-FFF2-40B4-BE49-F238E27FC236}">
                <a16:creationId xmlns:a16="http://schemas.microsoft.com/office/drawing/2014/main" id="{14D9D852-75EE-4EEF-A7F5-26B43E52010F}"/>
              </a:ext>
            </a:extLst>
          </p:cNvPr>
          <p:cNvSpPr>
            <a:spLocks noGrp="1"/>
          </p:cNvSpPr>
          <p:nvPr>
            <p:ph idx="1"/>
          </p:nvPr>
        </p:nvSpPr>
        <p:spPr>
          <a:xfrm>
            <a:off x="593034" y="2734650"/>
            <a:ext cx="6213273" cy="3048000"/>
          </a:xfrm>
        </p:spPr>
        <p:txBody>
          <a:bodyPr>
            <a:noAutofit/>
          </a:bodyPr>
          <a:lstStyle/>
          <a:p>
            <a:r>
              <a:rPr lang="en-US" sz="2000" dirty="0">
                <a:solidFill>
                  <a:schemeClr val="tx1"/>
                </a:solidFill>
                <a:latin typeface="+mj-lt"/>
              </a:rPr>
              <a:t>OHO was established to work with communities served by FSSA to: </a:t>
            </a:r>
          </a:p>
          <a:p>
            <a:pPr lvl="1"/>
            <a:r>
              <a:rPr lang="en-US" sz="1600" dirty="0">
                <a:solidFill>
                  <a:schemeClr val="tx1"/>
                </a:solidFill>
                <a:latin typeface="+mj-lt"/>
              </a:rPr>
              <a:t>identify individuals’ social risk factors for their wellbeing and </a:t>
            </a:r>
          </a:p>
          <a:p>
            <a:pPr lvl="1"/>
            <a:r>
              <a:rPr lang="en-US" sz="1600" dirty="0">
                <a:solidFill>
                  <a:schemeClr val="tx1"/>
                </a:solidFill>
                <a:latin typeface="+mj-lt"/>
              </a:rPr>
              <a:t>address those risk factors through programs, services, and policy design. </a:t>
            </a:r>
          </a:p>
          <a:p>
            <a:r>
              <a:rPr lang="en-US" sz="1800" dirty="0">
                <a:solidFill>
                  <a:schemeClr val="tx1"/>
                </a:solidFill>
                <a:latin typeface="+mj-lt"/>
              </a:rPr>
              <a:t>Social equity occurs when all individuals and communities experience optimal well-being and quality of life…Social equity cannot be achieved solely by allocating resources in “equal parts”, but by recognizing some groups and individuals need additional resources to achieve the same outcomes.</a:t>
            </a:r>
            <a:endParaRPr lang="en-US" sz="1400" dirty="0">
              <a:solidFill>
                <a:schemeClr val="tx1"/>
              </a:solidFill>
              <a:latin typeface="+mj-lt"/>
            </a:endParaRPr>
          </a:p>
          <a:p>
            <a:pPr lvl="1"/>
            <a:endParaRPr lang="en-US" sz="1600" dirty="0">
              <a:solidFill>
                <a:schemeClr val="tx1"/>
              </a:solidFill>
              <a:latin typeface="+mj-lt"/>
            </a:endParaRPr>
          </a:p>
          <a:p>
            <a:pPr marL="0" indent="0">
              <a:buNone/>
            </a:pPr>
            <a:endParaRPr lang="en-US" sz="2000" dirty="0">
              <a:solidFill>
                <a:schemeClr val="tx1"/>
              </a:solidFill>
              <a:latin typeface="+mj-lt"/>
            </a:endParaRPr>
          </a:p>
          <a:p>
            <a:pPr marL="457200" lvl="1" indent="0" algn="l">
              <a:buNone/>
            </a:pPr>
            <a:endParaRPr lang="en-US" sz="1100" dirty="0">
              <a:solidFill>
                <a:schemeClr val="tx1"/>
              </a:solidFill>
              <a:latin typeface="+mj-lt"/>
            </a:endParaRPr>
          </a:p>
          <a:p>
            <a:pPr algn="l"/>
            <a:endParaRPr lang="en-US" sz="700" dirty="0">
              <a:solidFill>
                <a:schemeClr val="tx1"/>
              </a:solidFill>
              <a:latin typeface="+mj-lt"/>
            </a:endParaRPr>
          </a:p>
          <a:p>
            <a:endParaRPr lang="en-US" sz="2000" dirty="0">
              <a:solidFill>
                <a:schemeClr val="tx1"/>
              </a:solidFill>
              <a:latin typeface="+mj-lt"/>
            </a:endParaRPr>
          </a:p>
        </p:txBody>
      </p:sp>
      <p:sp>
        <p:nvSpPr>
          <p:cNvPr id="4" name="Slide Number Placeholder 3">
            <a:extLst>
              <a:ext uri="{FF2B5EF4-FFF2-40B4-BE49-F238E27FC236}">
                <a16:creationId xmlns:a16="http://schemas.microsoft.com/office/drawing/2014/main" id="{70C3FA73-F398-4195-9A21-7652A809A64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id="{B92C0934-4095-4A3C-92D1-D16A72C0879B}"/>
              </a:ext>
            </a:extLst>
          </p:cNvPr>
          <p:cNvSpPr txBox="1"/>
          <p:nvPr/>
        </p:nvSpPr>
        <p:spPr>
          <a:xfrm>
            <a:off x="6019800" y="2954140"/>
            <a:ext cx="60973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Times New Roman"/>
                <a:ea typeface="+mn-ea"/>
                <a:cs typeface="+mn-cs"/>
              </a:rPr>
              <a:t>We identify risk factors and address them.</a:t>
            </a:r>
          </a:p>
        </p:txBody>
      </p:sp>
      <p:pic>
        <p:nvPicPr>
          <p:cNvPr id="7" name="Picture 2" descr="Office of Healthy Opportunities logo">
            <a:extLst>
              <a:ext uri="{FF2B5EF4-FFF2-40B4-BE49-F238E27FC236}">
                <a16:creationId xmlns:a16="http://schemas.microsoft.com/office/drawing/2014/main" id="{B9E596FD-1996-41B8-90AC-824FD1774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308" y="3534529"/>
            <a:ext cx="4776092" cy="224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B1D4-92FA-F2EB-C45F-19B276F59667}"/>
              </a:ext>
            </a:extLst>
          </p:cNvPr>
          <p:cNvSpPr>
            <a:spLocks noGrp="1"/>
          </p:cNvSpPr>
          <p:nvPr>
            <p:ph type="title"/>
          </p:nvPr>
        </p:nvSpPr>
        <p:spPr/>
        <p:txBody>
          <a:bodyPr/>
          <a:lstStyle/>
          <a:p>
            <a:r>
              <a:rPr lang="en-US" dirty="0"/>
              <a:t>Agency Efforts</a:t>
            </a:r>
          </a:p>
        </p:txBody>
      </p:sp>
      <p:sp>
        <p:nvSpPr>
          <p:cNvPr id="3" name="Content Placeholder 2">
            <a:extLst>
              <a:ext uri="{FF2B5EF4-FFF2-40B4-BE49-F238E27FC236}">
                <a16:creationId xmlns:a16="http://schemas.microsoft.com/office/drawing/2014/main" id="{DF97768A-30D0-92FD-747F-A8EB45DABFED}"/>
              </a:ext>
            </a:extLst>
          </p:cNvPr>
          <p:cNvSpPr>
            <a:spLocks noGrp="1"/>
          </p:cNvSpPr>
          <p:nvPr>
            <p:ph idx="1"/>
          </p:nvPr>
        </p:nvSpPr>
        <p:spPr/>
        <p:txBody>
          <a:bodyPr/>
          <a:lstStyle/>
          <a:p>
            <a:r>
              <a:rPr lang="en-US" dirty="0">
                <a:solidFill>
                  <a:schemeClr val="tx1"/>
                </a:solidFill>
                <a:latin typeface="+mj-lt"/>
              </a:rPr>
              <a:t>Workforce support and rate methodology</a:t>
            </a:r>
          </a:p>
          <a:p>
            <a:r>
              <a:rPr lang="en-US" dirty="0">
                <a:solidFill>
                  <a:schemeClr val="tx1"/>
                </a:solidFill>
                <a:latin typeface="+mj-lt"/>
              </a:rPr>
              <a:t>Pathways to Aging: Caregivers and equitable managed care</a:t>
            </a:r>
          </a:p>
          <a:p>
            <a:r>
              <a:rPr lang="en-US" dirty="0">
                <a:solidFill>
                  <a:schemeClr val="tx1"/>
                </a:solidFill>
                <a:latin typeface="+mj-lt"/>
              </a:rPr>
              <a:t>Process improvement: Director of Barrier Reduction</a:t>
            </a:r>
          </a:p>
          <a:p>
            <a:r>
              <a:rPr lang="en-US" dirty="0">
                <a:solidFill>
                  <a:schemeClr val="tx1"/>
                </a:solidFill>
                <a:latin typeface="+mj-lt"/>
              </a:rPr>
              <a:t>Broader support for CCBHC model</a:t>
            </a:r>
          </a:p>
          <a:p>
            <a:endParaRPr lang="en-US" dirty="0">
              <a:solidFill>
                <a:schemeClr val="tx1"/>
              </a:solidFill>
              <a:latin typeface="+mj-lt"/>
            </a:endParaRPr>
          </a:p>
          <a:p>
            <a:endParaRPr lang="en-US" dirty="0">
              <a:solidFill>
                <a:schemeClr val="tx1"/>
              </a:solidFill>
              <a:latin typeface="+mj-lt"/>
            </a:endParaRPr>
          </a:p>
        </p:txBody>
      </p:sp>
      <p:sp>
        <p:nvSpPr>
          <p:cNvPr id="4" name="Slide Number Placeholder 3">
            <a:extLst>
              <a:ext uri="{FF2B5EF4-FFF2-40B4-BE49-F238E27FC236}">
                <a16:creationId xmlns:a16="http://schemas.microsoft.com/office/drawing/2014/main" id="{F09B6A33-2741-28AD-D403-C3BC38FC5227}"/>
              </a:ext>
            </a:extLst>
          </p:cNvPr>
          <p:cNvSpPr>
            <a:spLocks noGrp="1"/>
          </p:cNvSpPr>
          <p:nvPr>
            <p:ph type="sldNum" sz="quarter" idx="4"/>
          </p:nvPr>
        </p:nvSpPr>
        <p:spPr/>
        <p:txBody>
          <a:bodyPr/>
          <a:lstStyle/>
          <a:p>
            <a:fld id="{4F666A87-0DF7-4A5C-B8B2-4E7F7417BA6B}" type="slidenum">
              <a:rPr lang="en-US" smtClean="0"/>
              <a:pPr/>
              <a:t>4</a:t>
            </a:fld>
            <a:endParaRPr lang="en-US"/>
          </a:p>
        </p:txBody>
      </p:sp>
    </p:spTree>
    <p:extLst>
      <p:ext uri="{BB962C8B-B14F-4D97-AF65-F5344CB8AC3E}">
        <p14:creationId xmlns:p14="http://schemas.microsoft.com/office/powerpoint/2010/main" val="2824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A8B09-1B01-9923-A113-6565BFF424F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734D5818-26D3-B0DF-7F95-FEFBB242911A}"/>
              </a:ext>
            </a:extLst>
          </p:cNvPr>
          <p:cNvPicPr>
            <a:picLocks noChangeAspect="1"/>
          </p:cNvPicPr>
          <p:nvPr/>
        </p:nvPicPr>
        <p:blipFill>
          <a:blip r:embed="rId2"/>
          <a:stretch>
            <a:fillRect/>
          </a:stretch>
        </p:blipFill>
        <p:spPr>
          <a:xfrm>
            <a:off x="5910553" y="2015457"/>
            <a:ext cx="6167868" cy="1569502"/>
          </a:xfrm>
          <a:prstGeom prst="rect">
            <a:avLst/>
          </a:prstGeom>
        </p:spPr>
      </p:pic>
      <p:pic>
        <p:nvPicPr>
          <p:cNvPr id="7" name="Picture 6">
            <a:extLst>
              <a:ext uri="{FF2B5EF4-FFF2-40B4-BE49-F238E27FC236}">
                <a16:creationId xmlns:a16="http://schemas.microsoft.com/office/drawing/2014/main" id="{62AAAC9E-3F87-3E59-54B9-6896F0DE2EC7}"/>
              </a:ext>
            </a:extLst>
          </p:cNvPr>
          <p:cNvPicPr>
            <a:picLocks noChangeAspect="1"/>
          </p:cNvPicPr>
          <p:nvPr/>
        </p:nvPicPr>
        <p:blipFill>
          <a:blip r:embed="rId3"/>
          <a:stretch>
            <a:fillRect/>
          </a:stretch>
        </p:blipFill>
        <p:spPr>
          <a:xfrm>
            <a:off x="146747" y="3756147"/>
            <a:ext cx="5597340" cy="1714501"/>
          </a:xfrm>
          <a:prstGeom prst="rect">
            <a:avLst/>
          </a:prstGeom>
        </p:spPr>
      </p:pic>
      <p:pic>
        <p:nvPicPr>
          <p:cNvPr id="8" name="Picture 7">
            <a:extLst>
              <a:ext uri="{FF2B5EF4-FFF2-40B4-BE49-F238E27FC236}">
                <a16:creationId xmlns:a16="http://schemas.microsoft.com/office/drawing/2014/main" id="{79666504-054D-CC82-6B42-82E85EFACF73}"/>
              </a:ext>
            </a:extLst>
          </p:cNvPr>
          <p:cNvPicPr>
            <a:picLocks noChangeAspect="1"/>
          </p:cNvPicPr>
          <p:nvPr/>
        </p:nvPicPr>
        <p:blipFill>
          <a:blip r:embed="rId4"/>
          <a:stretch>
            <a:fillRect/>
          </a:stretch>
        </p:blipFill>
        <p:spPr>
          <a:xfrm>
            <a:off x="5910553" y="3859794"/>
            <a:ext cx="6134700" cy="1714501"/>
          </a:xfrm>
          <a:prstGeom prst="rect">
            <a:avLst/>
          </a:prstGeom>
        </p:spPr>
      </p:pic>
      <p:pic>
        <p:nvPicPr>
          <p:cNvPr id="12" name="Picture 11">
            <a:extLst>
              <a:ext uri="{FF2B5EF4-FFF2-40B4-BE49-F238E27FC236}">
                <a16:creationId xmlns:a16="http://schemas.microsoft.com/office/drawing/2014/main" id="{AF2BC622-DE72-4563-F8EB-57CF46FD324A}"/>
              </a:ext>
            </a:extLst>
          </p:cNvPr>
          <p:cNvPicPr>
            <a:picLocks noChangeAspect="1"/>
          </p:cNvPicPr>
          <p:nvPr/>
        </p:nvPicPr>
        <p:blipFill>
          <a:blip r:embed="rId5"/>
          <a:stretch>
            <a:fillRect/>
          </a:stretch>
        </p:blipFill>
        <p:spPr>
          <a:xfrm>
            <a:off x="179915" y="1993061"/>
            <a:ext cx="5461230" cy="1670792"/>
          </a:xfrm>
          <a:prstGeom prst="rect">
            <a:avLst/>
          </a:prstGeom>
        </p:spPr>
      </p:pic>
      <p:sp>
        <p:nvSpPr>
          <p:cNvPr id="13" name="Title 1">
            <a:extLst>
              <a:ext uri="{FF2B5EF4-FFF2-40B4-BE49-F238E27FC236}">
                <a16:creationId xmlns:a16="http://schemas.microsoft.com/office/drawing/2014/main" id="{67BD01E8-954B-7088-24D5-4B90B62DAC47}"/>
              </a:ext>
            </a:extLst>
          </p:cNvPr>
          <p:cNvSpPr>
            <a:spLocks noGrp="1"/>
          </p:cNvSpPr>
          <p:nvPr>
            <p:ph type="title"/>
          </p:nvPr>
        </p:nvSpPr>
        <p:spPr>
          <a:xfrm>
            <a:off x="365760" y="750887"/>
            <a:ext cx="8331200" cy="1143000"/>
          </a:xfrm>
        </p:spPr>
        <p:txBody>
          <a:bodyPr/>
          <a:lstStyle/>
          <a:p>
            <a:r>
              <a:rPr lang="en-US"/>
              <a:t>OHO Goals</a:t>
            </a:r>
          </a:p>
        </p:txBody>
      </p:sp>
    </p:spTree>
    <p:extLst>
      <p:ext uri="{BB962C8B-B14F-4D97-AF65-F5344CB8AC3E}">
        <p14:creationId xmlns:p14="http://schemas.microsoft.com/office/powerpoint/2010/main" val="15114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5C3-4BA7-CCF7-D04B-FD292F84FFDD}"/>
              </a:ext>
            </a:extLst>
          </p:cNvPr>
          <p:cNvSpPr>
            <a:spLocks noGrp="1"/>
          </p:cNvSpPr>
          <p:nvPr>
            <p:ph type="title"/>
          </p:nvPr>
        </p:nvSpPr>
        <p:spPr>
          <a:xfrm>
            <a:off x="609600" y="1219200"/>
            <a:ext cx="8331200" cy="1143000"/>
          </a:xfrm>
        </p:spPr>
        <p:txBody>
          <a:bodyPr/>
          <a:lstStyle/>
          <a:p>
            <a:r>
              <a:rPr lang="en-US"/>
              <a:t>Area 1: Community Engagement</a:t>
            </a:r>
          </a:p>
        </p:txBody>
      </p:sp>
      <p:sp>
        <p:nvSpPr>
          <p:cNvPr id="4" name="Slide Number Placeholder 3">
            <a:extLst>
              <a:ext uri="{FF2B5EF4-FFF2-40B4-BE49-F238E27FC236}">
                <a16:creationId xmlns:a16="http://schemas.microsoft.com/office/drawing/2014/main" id="{9B7B647C-F290-6B74-FD97-1CA3D9E66BF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Content Placeholder 8">
            <a:extLst>
              <a:ext uri="{FF2B5EF4-FFF2-40B4-BE49-F238E27FC236}">
                <a16:creationId xmlns:a16="http://schemas.microsoft.com/office/drawing/2014/main" id="{178C0938-423A-D625-9D8F-962A42E8510A}"/>
              </a:ext>
            </a:extLst>
          </p:cNvPr>
          <p:cNvSpPr>
            <a:spLocks noGrp="1"/>
          </p:cNvSpPr>
          <p:nvPr>
            <p:ph idx="1"/>
          </p:nvPr>
        </p:nvSpPr>
        <p:spPr>
          <a:xfrm>
            <a:off x="609600" y="3154363"/>
            <a:ext cx="4648200" cy="3048000"/>
          </a:xfrm>
        </p:spPr>
        <p:txBody>
          <a:bodyPr>
            <a:normAutofit fontScale="92500" lnSpcReduction="20000"/>
          </a:bodyPr>
          <a:lstStyle/>
          <a:p>
            <a:r>
              <a:rPr lang="en-US" dirty="0">
                <a:solidFill>
                  <a:schemeClr val="tx1"/>
                </a:solidFill>
                <a:latin typeface="+mj-lt"/>
              </a:rPr>
              <a:t>User Testing Group</a:t>
            </a:r>
          </a:p>
          <a:p>
            <a:r>
              <a:rPr lang="en-US" dirty="0">
                <a:solidFill>
                  <a:schemeClr val="tx1"/>
                </a:solidFill>
                <a:latin typeface="+mj-lt"/>
              </a:rPr>
              <a:t>Community Outreach Toolkit</a:t>
            </a:r>
          </a:p>
          <a:p>
            <a:r>
              <a:rPr lang="en-US" dirty="0">
                <a:solidFill>
                  <a:schemeClr val="tx1"/>
                </a:solidFill>
                <a:latin typeface="+mj-lt"/>
              </a:rPr>
              <a:t>Barrier Reduction Partnerships</a:t>
            </a:r>
          </a:p>
          <a:p>
            <a:r>
              <a:rPr lang="en-US" dirty="0">
                <a:solidFill>
                  <a:schemeClr val="tx1"/>
                </a:solidFill>
                <a:latin typeface="+mj-lt"/>
              </a:rPr>
              <a:t>Community Event Planning</a:t>
            </a:r>
          </a:p>
        </p:txBody>
      </p:sp>
      <p:pic>
        <p:nvPicPr>
          <p:cNvPr id="11" name="Picture 10">
            <a:extLst>
              <a:ext uri="{FF2B5EF4-FFF2-40B4-BE49-F238E27FC236}">
                <a16:creationId xmlns:a16="http://schemas.microsoft.com/office/drawing/2014/main" id="{A7C4D5C0-2E62-1160-7E30-C6C2F43C6D05}"/>
              </a:ext>
            </a:extLst>
          </p:cNvPr>
          <p:cNvPicPr>
            <a:picLocks noChangeAspect="1"/>
          </p:cNvPicPr>
          <p:nvPr/>
        </p:nvPicPr>
        <p:blipFill>
          <a:blip r:embed="rId2"/>
          <a:stretch>
            <a:fillRect/>
          </a:stretch>
        </p:blipFill>
        <p:spPr>
          <a:xfrm>
            <a:off x="5486400" y="3576419"/>
            <a:ext cx="6485563" cy="1838764"/>
          </a:xfrm>
          <a:prstGeom prst="rect">
            <a:avLst/>
          </a:prstGeom>
        </p:spPr>
      </p:pic>
    </p:spTree>
    <p:extLst>
      <p:ext uri="{BB962C8B-B14F-4D97-AF65-F5344CB8AC3E}">
        <p14:creationId xmlns:p14="http://schemas.microsoft.com/office/powerpoint/2010/main" val="44473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5C3-4BA7-CCF7-D04B-FD292F84FFDD}"/>
              </a:ext>
            </a:extLst>
          </p:cNvPr>
          <p:cNvSpPr>
            <a:spLocks noGrp="1"/>
          </p:cNvSpPr>
          <p:nvPr>
            <p:ph type="title"/>
          </p:nvPr>
        </p:nvSpPr>
        <p:spPr>
          <a:xfrm>
            <a:off x="609600" y="1219200"/>
            <a:ext cx="8331200" cy="1143000"/>
          </a:xfrm>
        </p:spPr>
        <p:txBody>
          <a:bodyPr/>
          <a:lstStyle/>
          <a:p>
            <a:r>
              <a:rPr lang="en-US"/>
              <a:t>Area 2: Policy and Program Design</a:t>
            </a:r>
          </a:p>
        </p:txBody>
      </p:sp>
      <p:sp>
        <p:nvSpPr>
          <p:cNvPr id="4" name="Slide Number Placeholder 3">
            <a:extLst>
              <a:ext uri="{FF2B5EF4-FFF2-40B4-BE49-F238E27FC236}">
                <a16:creationId xmlns:a16="http://schemas.microsoft.com/office/drawing/2014/main" id="{9B7B647C-F290-6B74-FD97-1CA3D9E66BF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Content Placeholder 8">
            <a:extLst>
              <a:ext uri="{FF2B5EF4-FFF2-40B4-BE49-F238E27FC236}">
                <a16:creationId xmlns:a16="http://schemas.microsoft.com/office/drawing/2014/main" id="{178C0938-423A-D625-9D8F-962A42E8510A}"/>
              </a:ext>
            </a:extLst>
          </p:cNvPr>
          <p:cNvSpPr>
            <a:spLocks noGrp="1"/>
          </p:cNvSpPr>
          <p:nvPr>
            <p:ph idx="1"/>
          </p:nvPr>
        </p:nvSpPr>
        <p:spPr>
          <a:xfrm>
            <a:off x="609599" y="3154363"/>
            <a:ext cx="5017477" cy="3048000"/>
          </a:xfrm>
        </p:spPr>
        <p:txBody>
          <a:bodyPr>
            <a:normAutofit lnSpcReduction="10000"/>
          </a:bodyPr>
          <a:lstStyle/>
          <a:p>
            <a:r>
              <a:rPr lang="en-US" dirty="0">
                <a:solidFill>
                  <a:schemeClr val="tx1"/>
                </a:solidFill>
                <a:latin typeface="+mj-lt"/>
              </a:rPr>
              <a:t>Accommodations Toolkit</a:t>
            </a:r>
          </a:p>
          <a:p>
            <a:r>
              <a:rPr lang="en-US" dirty="0">
                <a:solidFill>
                  <a:schemeClr val="tx1"/>
                </a:solidFill>
                <a:latin typeface="+mj-lt"/>
              </a:rPr>
              <a:t>Language Access Planning</a:t>
            </a:r>
          </a:p>
          <a:p>
            <a:r>
              <a:rPr lang="en-US" dirty="0">
                <a:solidFill>
                  <a:schemeClr val="tx1"/>
                </a:solidFill>
                <a:latin typeface="+mj-lt"/>
              </a:rPr>
              <a:t>MCE Roundtables</a:t>
            </a:r>
          </a:p>
          <a:p>
            <a:r>
              <a:rPr lang="en-US" dirty="0">
                <a:solidFill>
                  <a:schemeClr val="tx1"/>
                </a:solidFill>
                <a:latin typeface="+mj-lt"/>
              </a:rPr>
              <a:t>Policy Recommendations</a:t>
            </a:r>
          </a:p>
        </p:txBody>
      </p:sp>
      <p:pic>
        <p:nvPicPr>
          <p:cNvPr id="5" name="Picture 4">
            <a:extLst>
              <a:ext uri="{FF2B5EF4-FFF2-40B4-BE49-F238E27FC236}">
                <a16:creationId xmlns:a16="http://schemas.microsoft.com/office/drawing/2014/main" id="{DA1056FE-6EB9-BF24-DA7C-BA0BCA209E98}"/>
              </a:ext>
            </a:extLst>
          </p:cNvPr>
          <p:cNvPicPr>
            <a:picLocks noChangeAspect="1"/>
          </p:cNvPicPr>
          <p:nvPr/>
        </p:nvPicPr>
        <p:blipFill>
          <a:blip r:embed="rId2"/>
          <a:stretch>
            <a:fillRect/>
          </a:stretch>
        </p:blipFill>
        <p:spPr>
          <a:xfrm>
            <a:off x="6069843" y="3657600"/>
            <a:ext cx="5427583" cy="1381126"/>
          </a:xfrm>
          <a:prstGeom prst="rect">
            <a:avLst/>
          </a:prstGeom>
        </p:spPr>
      </p:pic>
    </p:spTree>
    <p:extLst>
      <p:ext uri="{BB962C8B-B14F-4D97-AF65-F5344CB8AC3E}">
        <p14:creationId xmlns:p14="http://schemas.microsoft.com/office/powerpoint/2010/main" val="70347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5C3-4BA7-CCF7-D04B-FD292F84FFDD}"/>
              </a:ext>
            </a:extLst>
          </p:cNvPr>
          <p:cNvSpPr>
            <a:spLocks noGrp="1"/>
          </p:cNvSpPr>
          <p:nvPr>
            <p:ph type="title"/>
          </p:nvPr>
        </p:nvSpPr>
        <p:spPr>
          <a:xfrm>
            <a:off x="609600" y="1219200"/>
            <a:ext cx="8331200" cy="1143000"/>
          </a:xfrm>
        </p:spPr>
        <p:txBody>
          <a:bodyPr/>
          <a:lstStyle/>
          <a:p>
            <a:r>
              <a:rPr lang="en-US"/>
              <a:t>Area 3: Workforce Development </a:t>
            </a:r>
          </a:p>
        </p:txBody>
      </p:sp>
      <p:sp>
        <p:nvSpPr>
          <p:cNvPr id="4" name="Slide Number Placeholder 3">
            <a:extLst>
              <a:ext uri="{FF2B5EF4-FFF2-40B4-BE49-F238E27FC236}">
                <a16:creationId xmlns:a16="http://schemas.microsoft.com/office/drawing/2014/main" id="{9B7B647C-F290-6B74-FD97-1CA3D9E66BF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Content Placeholder 8">
            <a:extLst>
              <a:ext uri="{FF2B5EF4-FFF2-40B4-BE49-F238E27FC236}">
                <a16:creationId xmlns:a16="http://schemas.microsoft.com/office/drawing/2014/main" id="{178C0938-423A-D625-9D8F-962A42E8510A}"/>
              </a:ext>
            </a:extLst>
          </p:cNvPr>
          <p:cNvSpPr>
            <a:spLocks noGrp="1"/>
          </p:cNvSpPr>
          <p:nvPr>
            <p:ph idx="1"/>
          </p:nvPr>
        </p:nvSpPr>
        <p:spPr>
          <a:xfrm>
            <a:off x="609600" y="3154363"/>
            <a:ext cx="4648200" cy="3048000"/>
          </a:xfrm>
        </p:spPr>
        <p:txBody>
          <a:bodyPr>
            <a:normAutofit fontScale="85000" lnSpcReduction="20000"/>
          </a:bodyPr>
          <a:lstStyle/>
          <a:p>
            <a:r>
              <a:rPr lang="en-US">
                <a:solidFill>
                  <a:schemeClr val="tx1"/>
                </a:solidFill>
                <a:latin typeface="+mj-lt"/>
              </a:rPr>
              <a:t>Adverse Complaints and Incident Reporting System (ACIRS)</a:t>
            </a:r>
          </a:p>
          <a:p>
            <a:r>
              <a:rPr lang="en-US">
                <a:solidFill>
                  <a:schemeClr val="tx1"/>
                </a:solidFill>
                <a:latin typeface="+mj-lt"/>
              </a:rPr>
              <a:t>Employee Resource Groups (ERGs)</a:t>
            </a:r>
          </a:p>
          <a:p>
            <a:r>
              <a:rPr lang="en-US">
                <a:solidFill>
                  <a:schemeClr val="tx1"/>
                </a:solidFill>
                <a:latin typeface="+mj-lt"/>
              </a:rPr>
              <a:t>Life Experience Project Q&amp;A</a:t>
            </a:r>
          </a:p>
          <a:p>
            <a:r>
              <a:rPr lang="en-US">
                <a:solidFill>
                  <a:schemeClr val="tx1"/>
                </a:solidFill>
                <a:latin typeface="+mj-lt"/>
              </a:rPr>
              <a:t>Resource Repository</a:t>
            </a:r>
          </a:p>
        </p:txBody>
      </p:sp>
      <p:pic>
        <p:nvPicPr>
          <p:cNvPr id="6" name="Picture 5">
            <a:extLst>
              <a:ext uri="{FF2B5EF4-FFF2-40B4-BE49-F238E27FC236}">
                <a16:creationId xmlns:a16="http://schemas.microsoft.com/office/drawing/2014/main" id="{C52E42C3-2131-87C9-9CFD-88EE619CFBFE}"/>
              </a:ext>
            </a:extLst>
          </p:cNvPr>
          <p:cNvPicPr>
            <a:picLocks noChangeAspect="1"/>
          </p:cNvPicPr>
          <p:nvPr/>
        </p:nvPicPr>
        <p:blipFill>
          <a:blip r:embed="rId2"/>
          <a:stretch>
            <a:fillRect/>
          </a:stretch>
        </p:blipFill>
        <p:spPr>
          <a:xfrm>
            <a:off x="5791200" y="3638550"/>
            <a:ext cx="5597340" cy="1714501"/>
          </a:xfrm>
          <a:prstGeom prst="rect">
            <a:avLst/>
          </a:prstGeom>
        </p:spPr>
      </p:pic>
    </p:spTree>
    <p:extLst>
      <p:ext uri="{BB962C8B-B14F-4D97-AF65-F5344CB8AC3E}">
        <p14:creationId xmlns:p14="http://schemas.microsoft.com/office/powerpoint/2010/main" val="25506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5C3-4BA7-CCF7-D04B-FD292F84FFDD}"/>
              </a:ext>
            </a:extLst>
          </p:cNvPr>
          <p:cNvSpPr>
            <a:spLocks noGrp="1"/>
          </p:cNvSpPr>
          <p:nvPr>
            <p:ph type="title"/>
          </p:nvPr>
        </p:nvSpPr>
        <p:spPr>
          <a:xfrm>
            <a:off x="609600" y="1219200"/>
            <a:ext cx="8331200" cy="1143000"/>
          </a:xfrm>
        </p:spPr>
        <p:txBody>
          <a:bodyPr/>
          <a:lstStyle/>
          <a:p>
            <a:r>
              <a:rPr lang="en-US"/>
              <a:t>Area 4: </a:t>
            </a:r>
            <a:br>
              <a:rPr lang="en-US"/>
            </a:br>
            <a:r>
              <a:rPr lang="en-US"/>
              <a:t>Accountability and Evidence</a:t>
            </a:r>
          </a:p>
        </p:txBody>
      </p:sp>
      <p:sp>
        <p:nvSpPr>
          <p:cNvPr id="4" name="Slide Number Placeholder 3">
            <a:extLst>
              <a:ext uri="{FF2B5EF4-FFF2-40B4-BE49-F238E27FC236}">
                <a16:creationId xmlns:a16="http://schemas.microsoft.com/office/drawing/2014/main" id="{9B7B647C-F290-6B74-FD97-1CA3D9E66BF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666A87-0DF7-4A5C-B8B2-4E7F7417BA6B}" type="slidenum">
              <a:rPr kumimoji="0" lang="en-US" sz="1200" b="1"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Content Placeholder 8">
            <a:extLst>
              <a:ext uri="{FF2B5EF4-FFF2-40B4-BE49-F238E27FC236}">
                <a16:creationId xmlns:a16="http://schemas.microsoft.com/office/drawing/2014/main" id="{178C0938-423A-D625-9D8F-962A42E8510A}"/>
              </a:ext>
            </a:extLst>
          </p:cNvPr>
          <p:cNvSpPr>
            <a:spLocks noGrp="1"/>
          </p:cNvSpPr>
          <p:nvPr>
            <p:ph idx="1"/>
          </p:nvPr>
        </p:nvSpPr>
        <p:spPr>
          <a:xfrm>
            <a:off x="609600" y="3154363"/>
            <a:ext cx="4648200" cy="3048000"/>
          </a:xfrm>
        </p:spPr>
        <p:txBody>
          <a:bodyPr>
            <a:normAutofit lnSpcReduction="10000"/>
          </a:bodyPr>
          <a:lstStyle/>
          <a:p>
            <a:r>
              <a:rPr lang="en-US">
                <a:solidFill>
                  <a:schemeClr val="tx1"/>
                </a:solidFill>
                <a:latin typeface="+mj-lt"/>
              </a:rPr>
              <a:t>FSSA Staff Climate Dashboard</a:t>
            </a:r>
          </a:p>
          <a:p>
            <a:r>
              <a:rPr lang="en-US">
                <a:solidFill>
                  <a:schemeClr val="tx1"/>
                </a:solidFill>
                <a:latin typeface="+mj-lt"/>
              </a:rPr>
              <a:t>FSSA SDOH Data Validation Initiative</a:t>
            </a:r>
          </a:p>
          <a:p>
            <a:r>
              <a:rPr lang="en-US">
                <a:solidFill>
                  <a:schemeClr val="tx1"/>
                </a:solidFill>
                <a:latin typeface="+mj-lt"/>
              </a:rPr>
              <a:t>Pathways to Aging SDOH Assessment</a:t>
            </a:r>
          </a:p>
        </p:txBody>
      </p:sp>
      <p:pic>
        <p:nvPicPr>
          <p:cNvPr id="7" name="Picture 6">
            <a:extLst>
              <a:ext uri="{FF2B5EF4-FFF2-40B4-BE49-F238E27FC236}">
                <a16:creationId xmlns:a16="http://schemas.microsoft.com/office/drawing/2014/main" id="{719592EC-96AB-C4B8-E5A5-77305D7DD76F}"/>
              </a:ext>
            </a:extLst>
          </p:cNvPr>
          <p:cNvPicPr>
            <a:picLocks noChangeAspect="1"/>
          </p:cNvPicPr>
          <p:nvPr/>
        </p:nvPicPr>
        <p:blipFill>
          <a:blip r:embed="rId2"/>
          <a:stretch>
            <a:fillRect/>
          </a:stretch>
        </p:blipFill>
        <p:spPr>
          <a:xfrm>
            <a:off x="5943600" y="3432823"/>
            <a:ext cx="5857875" cy="1637135"/>
          </a:xfrm>
          <a:prstGeom prst="rect">
            <a:avLst/>
          </a:prstGeom>
        </p:spPr>
      </p:pic>
    </p:spTree>
    <p:extLst>
      <p:ext uri="{BB962C8B-B14F-4D97-AF65-F5344CB8AC3E}">
        <p14:creationId xmlns:p14="http://schemas.microsoft.com/office/powerpoint/2010/main" val="388893831"/>
      </p:ext>
    </p:extLst>
  </p:cSld>
  <p:clrMapOvr>
    <a:masterClrMapping/>
  </p:clrMapOvr>
</p:sld>
</file>

<file path=ppt/theme/theme1.xml><?xml version="1.0" encoding="utf-8"?>
<a:theme xmlns:a="http://schemas.openxmlformats.org/drawingml/2006/main" name="FSSA-Style3">
  <a:themeElements>
    <a:clrScheme name="FSSA">
      <a:dk1>
        <a:sysClr val="windowText" lastClr="000000"/>
      </a:dk1>
      <a:lt1>
        <a:sysClr val="window" lastClr="FFFFFF"/>
      </a:lt1>
      <a:dk2>
        <a:srgbClr val="44546A"/>
      </a:dk2>
      <a:lt2>
        <a:srgbClr val="E7E6E6"/>
      </a:lt2>
      <a:accent1>
        <a:srgbClr val="008C5B"/>
      </a:accent1>
      <a:accent2>
        <a:srgbClr val="265F92"/>
      </a:accent2>
      <a:accent3>
        <a:srgbClr val="77787B"/>
      </a:accent3>
      <a:accent4>
        <a:srgbClr val="BED738"/>
      </a:accent4>
      <a:accent5>
        <a:srgbClr val="FFD100"/>
      </a:accent5>
      <a:accent6>
        <a:srgbClr val="002E6D"/>
      </a:accent6>
      <a:hlink>
        <a:srgbClr val="0563C1"/>
      </a:hlink>
      <a:folHlink>
        <a:srgbClr val="954F72"/>
      </a:folHlink>
    </a:clrScheme>
    <a:fontScheme name="FSSA">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lgn="r">
          <a:defRPr sz="3600" b="0" dirty="0" smtClean="0">
            <a:solidFill>
              <a:schemeClr val="tx1"/>
            </a:solidFill>
          </a:defRPr>
        </a:defPPr>
      </a:lstStyle>
    </a:txDef>
  </a:objectDefaults>
  <a:extraClrSchemeLst/>
  <a:extLst>
    <a:ext uri="{05A4C25C-085E-4340-85A3-A5531E510DB2}">
      <thm15:themeFamily xmlns:thm15="http://schemas.microsoft.com/office/thememl/2012/main" name="FSSA-Style03" id="{35E16D7B-3C0B-48F6-9A74-6E39995D2027}" vid="{FE981E90-BC2B-495E-A7FB-158D119F4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297</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Times New Roman</vt:lpstr>
      <vt:lpstr>Trebuchet MS</vt:lpstr>
      <vt:lpstr>Wingdings</vt:lpstr>
      <vt:lpstr>FSSA-Style3</vt:lpstr>
      <vt:lpstr> From Cultural Linguistic Competency to Equitable Integrated Systems: FSSA </vt:lpstr>
      <vt:lpstr>PowerPoint Presentation</vt:lpstr>
      <vt:lpstr>Office of Healthy Opportunities</vt:lpstr>
      <vt:lpstr>Agency Efforts</vt:lpstr>
      <vt:lpstr>OHO Goals</vt:lpstr>
      <vt:lpstr>Area 1: Community Engagement</vt:lpstr>
      <vt:lpstr>Area 2: Policy and Program Design</vt:lpstr>
      <vt:lpstr>Area 3: Workforce Development </vt:lpstr>
      <vt:lpstr>Area 4:  Accountability and Evidence</vt:lpstr>
      <vt:lpstr>Community Approaches</vt:lpstr>
      <vt:lpstr>Thank You! healthyopportunities@fssa.in.gov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Cultural Linguistic Competency to Equitable Integrated Systems: FSSA </dc:title>
  <dc:creator>Merritt, Breanca M</dc:creator>
  <cp:lastModifiedBy>Merritt, Breanca M</cp:lastModifiedBy>
  <cp:revision>1</cp:revision>
  <dcterms:created xsi:type="dcterms:W3CDTF">2023-05-08T19:37:07Z</dcterms:created>
  <dcterms:modified xsi:type="dcterms:W3CDTF">2023-05-09T12:06:04Z</dcterms:modified>
</cp:coreProperties>
</file>